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notesSlides/_rels/notesSlide9.xml.rels" ContentType="application/vnd.openxmlformats-package.relationships+xml"/>
  <Override PartName="/ppt/notesSlides/_rels/notesSlide6.xml.rels" ContentType="application/vnd.openxmlformats-package.relationships+xml"/>
  <Override PartName="/ppt/notesSlides/_rels/notesSlide8.xml.rels" ContentType="application/vnd.openxmlformats-package.relationships+xml"/>
  <Override PartName="/ppt/notesSlides/_rels/notesSlide2.xml.rels" ContentType="application/vnd.openxmlformats-package.relationships+xml"/>
  <Override PartName="/ppt/notesSlides/_rels/notesSlide7.xml.rels" ContentType="application/vnd.openxmlformats-package.relationships+xml"/>
  <Override PartName="/ppt/notesSlides/_rels/notesSlide12.xml.rels" ContentType="application/vnd.openxmlformats-package.relationships+xml"/>
  <Override PartName="/ppt/notesSlides/_rels/notesSlide5.xml.rels" ContentType="application/vnd.openxmlformats-package.relationships+xml"/>
  <Override PartName="/ppt/notesSlides/_rels/notesSlide11.xml.rels" ContentType="application/vnd.openxmlformats-package.relationships+xml"/>
  <Override PartName="/ppt/notesSlides/_rels/notesSlide4.xml.rels" ContentType="application/vnd.openxmlformats-package.relationships+xml"/>
  <Override PartName="/ppt/notesSlides/_rels/notesSlide10.xml.rels" ContentType="application/vnd.openxmlformats-package.relationships+xml"/>
  <Override PartName="/ppt/notesSlides/_rels/notesSlide3.xml.rels" ContentType="application/vnd.openxmlformats-package.relationship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_rels/presentation.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7.png" ContentType="image/png"/>
  <Override PartName="/ppt/media/image23.png" ContentType="image/png"/>
  <Override PartName="/ppt/media/image22.png" ContentType="image/png"/>
  <Override PartName="/ppt/media/image21.png" ContentType="image/png"/>
  <Override PartName="/ppt/media/image19.png" ContentType="image/png"/>
  <Override PartName="/ppt/media/image20.png" ContentType="image/png"/>
  <Override PartName="/ppt/media/image18.png" ContentType="image/png"/>
  <Override PartName="/ppt/media/image29.png" ContentType="image/png"/>
  <Override PartName="/ppt/media/image11.png" ContentType="image/png"/>
  <Override PartName="/ppt/media/image6.png" ContentType="image/png"/>
  <Override PartName="/ppt/media/image36.png" ContentType="image/png"/>
  <Override PartName="/ppt/media/image7.png" ContentType="image/png"/>
  <Override PartName="/ppt/media/image12.png" ContentType="image/png"/>
  <Override PartName="/ppt/media/image8.png" ContentType="image/png"/>
  <Override PartName="/ppt/media/image13.png" ContentType="image/png"/>
  <Override PartName="/ppt/media/image9.png" ContentType="image/png"/>
  <Override PartName="/ppt/media/image34.png" ContentType="image/png"/>
  <Override PartName="/ppt/media/image30.png" ContentType="image/png"/>
  <Override PartName="/ppt/media/image35.png" ContentType="image/png"/>
  <Override PartName="/ppt/media/image5.png" ContentType="image/png"/>
  <Override PartName="/ppt/media/image28.png" ContentType="image/png"/>
  <Override PartName="/ppt/media/image10.png" ContentType="image/png"/>
  <Override PartName="/ppt/media/image4.jpeg" ContentType="image/jpeg"/>
  <Override PartName="/ppt/media/image32.png" ContentType="image/png"/>
  <Override PartName="/ppt/media/image2.png" ContentType="image/png"/>
  <Override PartName="/ppt/media/image25.png" ContentType="image/png"/>
  <Override PartName="/ppt/media/image33.png" ContentType="image/png"/>
  <Override PartName="/ppt/media/image3.png" ContentType="image/png"/>
  <Override PartName="/ppt/media/image26.png" ContentType="image/png"/>
  <Override PartName="/ppt/media/image31.png" ContentType="image/png"/>
  <Override PartName="/ppt/media/image1.png" ContentType="image/png"/>
  <Override PartName="/ppt/media/image24.png" ContentType="image/png"/>
  <Override PartName="/ppt/media/image14.png" ContentType="image/png"/>
  <Override PartName="/ppt/media/image15.png" ContentType="image/png"/>
  <Override PartName="/ppt/media/image16.png" ContentType="image/png"/>
  <Override PartName="/ppt/media/image17.png" ContentType="image/png"/>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1.xml" ContentType="application/vnd.openxmlformats-officedocument.presentationml.slide+xml"/>
  <Override PartName="/ppt/slides/_rels/slide12.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Lst>
  <p:sldSz cx="18288000" cy="10287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n-US" sz="1800" spc="-1" strike="noStrike">
                <a:solidFill>
                  <a:srgbClr val="000000"/>
                </a:solidFill>
                <a:latin typeface="Arial"/>
              </a:rPr>
              <a:t>Click to move the slide</a:t>
            </a:r>
            <a:endParaRPr b="0" lang="en-US" sz="1800" spc="-1" strike="noStrike">
              <a:solidFill>
                <a:srgbClr val="000000"/>
              </a:solidFill>
              <a:latin typeface="Arial"/>
            </a:endParaRP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43"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44" name="PlaceHolder 4"/>
          <p:cNvSpPr>
            <a:spLocks noGrp="1"/>
          </p:cNvSpPr>
          <p:nvPr>
            <p:ph type="dt" idx="4"/>
          </p:nvPr>
        </p:nvSpPr>
        <p:spPr>
          <a:xfrm>
            <a:off x="4278960" y="0"/>
            <a:ext cx="3280680" cy="53424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45" name="PlaceHolder 5"/>
          <p:cNvSpPr>
            <a:spLocks noGrp="1"/>
          </p:cNvSpPr>
          <p:nvPr>
            <p:ph type="ftr" idx="5"/>
          </p:nvPr>
        </p:nvSpPr>
        <p:spPr>
          <a:xfrm>
            <a:off x="0" y="10157400"/>
            <a:ext cx="3280680" cy="53424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46" name="PlaceHolder 6"/>
          <p:cNvSpPr>
            <a:spLocks noGrp="1"/>
          </p:cNvSpPr>
          <p:nvPr>
            <p:ph type="sldNum" idx="6"/>
          </p:nvPr>
        </p:nvSpPr>
        <p:spPr>
          <a:xfrm>
            <a:off x="4278960" y="10157400"/>
            <a:ext cx="3280680" cy="53424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727C21B7-70AE-4D14-8D30-3F882C886A22}"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PlaceHolder 1"/>
          <p:cNvSpPr>
            <a:spLocks noGrp="1"/>
          </p:cNvSpPr>
          <p:nvPr>
            <p:ph type="sldImg"/>
          </p:nvPr>
        </p:nvSpPr>
        <p:spPr>
          <a:xfrm>
            <a:off x="217440" y="812880"/>
            <a:ext cx="7124400" cy="4008240"/>
          </a:xfrm>
          <a:prstGeom prst="rect">
            <a:avLst/>
          </a:prstGeom>
          <a:ln w="0">
            <a:noFill/>
          </a:ln>
        </p:spPr>
      </p:sp>
      <p:sp>
        <p:nvSpPr>
          <p:cNvPr id="139"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pPr marL="216000" indent="-216000">
              <a:lnSpc>
                <a:spcPct val="100000"/>
              </a:lnSpc>
              <a:buNone/>
            </a:pPr>
            <a:r>
              <a:rPr b="0" lang="en-US" sz="2000" spc="-1" strike="noStrike">
                <a:latin typeface="Arial"/>
              </a:rPr>
              <a:t>2 min</a:t>
            </a:r>
            <a:endParaRPr b="0" lang="en-US"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PlaceHolder 1"/>
          <p:cNvSpPr>
            <a:spLocks noGrp="1"/>
          </p:cNvSpPr>
          <p:nvPr>
            <p:ph type="sldImg"/>
          </p:nvPr>
        </p:nvSpPr>
        <p:spPr>
          <a:xfrm>
            <a:off x="217440" y="812880"/>
            <a:ext cx="7124400" cy="4008240"/>
          </a:xfrm>
          <a:prstGeom prst="rect">
            <a:avLst/>
          </a:prstGeom>
          <a:ln w="0">
            <a:noFill/>
          </a:ln>
        </p:spPr>
      </p:sp>
      <p:sp>
        <p:nvSpPr>
          <p:cNvPr id="141"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pPr marL="216000" indent="-216000">
              <a:lnSpc>
                <a:spcPct val="100000"/>
              </a:lnSpc>
              <a:buNone/>
            </a:pPr>
            <a:r>
              <a:rPr b="0" lang="en-US" sz="2000" spc="-1" strike="noStrike">
                <a:latin typeface="Arial"/>
              </a:rPr>
              <a:t>2 min</a:t>
            </a:r>
            <a:endParaRPr b="0" lang="en-US"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PlaceHolder 1"/>
          <p:cNvSpPr>
            <a:spLocks noGrp="1"/>
          </p:cNvSpPr>
          <p:nvPr>
            <p:ph type="sldImg"/>
          </p:nvPr>
        </p:nvSpPr>
        <p:spPr>
          <a:xfrm>
            <a:off x="217440" y="812880"/>
            <a:ext cx="7124400" cy="4008240"/>
          </a:xfrm>
          <a:prstGeom prst="rect">
            <a:avLst/>
          </a:prstGeom>
          <a:ln w="0">
            <a:noFill/>
          </a:ln>
        </p:spPr>
      </p:sp>
      <p:sp>
        <p:nvSpPr>
          <p:cNvPr id="143"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pPr marL="216000" indent="-216000">
              <a:lnSpc>
                <a:spcPct val="100000"/>
              </a:lnSpc>
              <a:buNone/>
            </a:pPr>
            <a:r>
              <a:rPr b="0" lang="en-US" sz="2000" spc="-1" strike="noStrike">
                <a:latin typeface="Arial"/>
              </a:rPr>
              <a:t>2 min</a:t>
            </a:r>
            <a:endParaRPr b="0" lang="en-US"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PlaceHolder 1"/>
          <p:cNvSpPr>
            <a:spLocks noGrp="1"/>
          </p:cNvSpPr>
          <p:nvPr>
            <p:ph type="sldImg"/>
          </p:nvPr>
        </p:nvSpPr>
        <p:spPr>
          <a:xfrm>
            <a:off x="217440" y="812880"/>
            <a:ext cx="7124400" cy="4008240"/>
          </a:xfrm>
          <a:prstGeom prst="rect">
            <a:avLst/>
          </a:prstGeom>
          <a:ln w="0">
            <a:noFill/>
          </a:ln>
        </p:spPr>
      </p:sp>
      <p:sp>
        <p:nvSpPr>
          <p:cNvPr id="123"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pPr marL="216000" indent="-216000">
              <a:lnSpc>
                <a:spcPct val="100000"/>
              </a:lnSpc>
              <a:buNone/>
            </a:pPr>
            <a:r>
              <a:rPr b="0" lang="en-US" sz="2000" spc="-1" strike="noStrike">
                <a:latin typeface="Arial"/>
              </a:rPr>
              <a:t>2-3 min</a:t>
            </a:r>
            <a:endParaRPr b="0" lang="en-US"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sldImg"/>
          </p:nvPr>
        </p:nvSpPr>
        <p:spPr>
          <a:xfrm>
            <a:off x="217440" y="812880"/>
            <a:ext cx="7124400" cy="4008240"/>
          </a:xfrm>
          <a:prstGeom prst="rect">
            <a:avLst/>
          </a:prstGeom>
          <a:ln w="0">
            <a:noFill/>
          </a:ln>
        </p:spPr>
      </p:sp>
      <p:sp>
        <p:nvSpPr>
          <p:cNvPr id="125"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pPr marL="216000" indent="-216000">
              <a:lnSpc>
                <a:spcPct val="100000"/>
              </a:lnSpc>
              <a:buNone/>
            </a:pPr>
            <a:r>
              <a:rPr b="0" lang="en-US" sz="2000" spc="-1" strike="noStrike">
                <a:latin typeface="Arial"/>
              </a:rPr>
              <a:t>2 min</a:t>
            </a:r>
            <a:endParaRPr b="0" lang="en-US"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PlaceHolder 1"/>
          <p:cNvSpPr>
            <a:spLocks noGrp="1"/>
          </p:cNvSpPr>
          <p:nvPr>
            <p:ph type="sldImg"/>
          </p:nvPr>
        </p:nvSpPr>
        <p:spPr>
          <a:xfrm>
            <a:off x="217440" y="812880"/>
            <a:ext cx="7124400" cy="4008240"/>
          </a:xfrm>
          <a:prstGeom prst="rect">
            <a:avLst/>
          </a:prstGeom>
          <a:ln w="0">
            <a:noFill/>
          </a:ln>
        </p:spPr>
      </p:sp>
      <p:sp>
        <p:nvSpPr>
          <p:cNvPr id="127"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pPr marL="216000" indent="-216000">
              <a:lnSpc>
                <a:spcPct val="100000"/>
              </a:lnSpc>
              <a:buNone/>
            </a:pPr>
            <a:r>
              <a:rPr b="0" lang="en-US" sz="2000" spc="-1" strike="noStrike">
                <a:latin typeface="Arial"/>
              </a:rPr>
              <a:t>2 min</a:t>
            </a:r>
            <a:endParaRPr b="0" lang="en-US"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sldImg"/>
          </p:nvPr>
        </p:nvSpPr>
        <p:spPr>
          <a:xfrm>
            <a:off x="217440" y="812880"/>
            <a:ext cx="7124400" cy="4008240"/>
          </a:xfrm>
          <a:prstGeom prst="rect">
            <a:avLst/>
          </a:prstGeom>
          <a:ln w="0">
            <a:noFill/>
          </a:ln>
        </p:spPr>
      </p:sp>
      <p:sp>
        <p:nvSpPr>
          <p:cNvPr id="129"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pPr marL="216000" indent="-216000">
              <a:lnSpc>
                <a:spcPct val="100000"/>
              </a:lnSpc>
              <a:buNone/>
            </a:pPr>
            <a:r>
              <a:rPr b="0" lang="en-US" sz="2000" spc="-1" strike="noStrike">
                <a:latin typeface="Arial"/>
              </a:rPr>
              <a:t>2 min</a:t>
            </a:r>
            <a:endParaRPr b="0" lang="en-US"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sldImg"/>
          </p:nvPr>
        </p:nvSpPr>
        <p:spPr>
          <a:xfrm>
            <a:off x="217440" y="812880"/>
            <a:ext cx="7124400" cy="4008240"/>
          </a:xfrm>
          <a:prstGeom prst="rect">
            <a:avLst/>
          </a:prstGeom>
          <a:ln w="0">
            <a:noFill/>
          </a:ln>
        </p:spPr>
      </p:sp>
      <p:sp>
        <p:nvSpPr>
          <p:cNvPr id="131"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pPr marL="216000" indent="-216000">
              <a:lnSpc>
                <a:spcPct val="100000"/>
              </a:lnSpc>
              <a:buNone/>
            </a:pPr>
            <a:r>
              <a:rPr b="0" lang="en-US" sz="2000" spc="-1" strike="noStrike">
                <a:latin typeface="Arial"/>
              </a:rPr>
              <a:t>2 min</a:t>
            </a:r>
            <a:endParaRPr b="0" lang="en-US"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sldImg"/>
          </p:nvPr>
        </p:nvSpPr>
        <p:spPr>
          <a:xfrm>
            <a:off x="217440" y="812880"/>
            <a:ext cx="7124400" cy="4008240"/>
          </a:xfrm>
          <a:prstGeom prst="rect">
            <a:avLst/>
          </a:prstGeom>
          <a:ln w="0">
            <a:noFill/>
          </a:ln>
        </p:spPr>
      </p:sp>
      <p:sp>
        <p:nvSpPr>
          <p:cNvPr id="133"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pPr marL="216000" indent="-216000">
              <a:lnSpc>
                <a:spcPct val="100000"/>
              </a:lnSpc>
              <a:buNone/>
            </a:pPr>
            <a:r>
              <a:rPr b="0" lang="en-US" sz="2000" spc="-1" strike="noStrike">
                <a:latin typeface="Arial"/>
              </a:rPr>
              <a:t>2 min</a:t>
            </a:r>
            <a:endParaRPr b="0" lang="en-US"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PlaceHolder 1"/>
          <p:cNvSpPr>
            <a:spLocks noGrp="1"/>
          </p:cNvSpPr>
          <p:nvPr>
            <p:ph type="sldImg"/>
          </p:nvPr>
        </p:nvSpPr>
        <p:spPr>
          <a:xfrm>
            <a:off x="217440" y="812880"/>
            <a:ext cx="7124400" cy="4008240"/>
          </a:xfrm>
          <a:prstGeom prst="rect">
            <a:avLst/>
          </a:prstGeom>
          <a:ln w="0">
            <a:noFill/>
          </a:ln>
        </p:spPr>
      </p:sp>
      <p:sp>
        <p:nvSpPr>
          <p:cNvPr id="135"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pPr marL="216000" indent="-216000">
              <a:lnSpc>
                <a:spcPct val="100000"/>
              </a:lnSpc>
              <a:buNone/>
            </a:pPr>
            <a:r>
              <a:rPr b="0" lang="en-US" sz="2000" spc="-1" strike="noStrike">
                <a:latin typeface="Arial"/>
              </a:rPr>
              <a:t>2 min</a:t>
            </a:r>
            <a:endParaRPr b="0" lang="en-US"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PlaceHolder 1"/>
          <p:cNvSpPr>
            <a:spLocks noGrp="1"/>
          </p:cNvSpPr>
          <p:nvPr>
            <p:ph type="sldImg"/>
          </p:nvPr>
        </p:nvSpPr>
        <p:spPr>
          <a:xfrm>
            <a:off x="217440" y="812880"/>
            <a:ext cx="7124400" cy="4008240"/>
          </a:xfrm>
          <a:prstGeom prst="rect">
            <a:avLst/>
          </a:prstGeom>
          <a:ln w="0">
            <a:noFill/>
          </a:ln>
        </p:spPr>
      </p:sp>
      <p:sp>
        <p:nvSpPr>
          <p:cNvPr id="137" name="PlaceHolder 2"/>
          <p:cNvSpPr>
            <a:spLocks noGrp="1"/>
          </p:cNvSpPr>
          <p:nvPr>
            <p:ph type="body"/>
          </p:nvPr>
        </p:nvSpPr>
        <p:spPr>
          <a:xfrm>
            <a:off x="756000" y="5078520"/>
            <a:ext cx="6047280" cy="4810680"/>
          </a:xfrm>
          <a:prstGeom prst="rect">
            <a:avLst/>
          </a:prstGeom>
          <a:noFill/>
          <a:ln w="0">
            <a:noFill/>
          </a:ln>
        </p:spPr>
        <p:txBody>
          <a:bodyPr lIns="0" rIns="0" tIns="0" bIns="0" anchor="t">
            <a:noAutofit/>
          </a:bodyPr>
          <a:p>
            <a:pPr marL="216000" indent="-216000">
              <a:lnSpc>
                <a:spcPct val="100000"/>
              </a:lnSpc>
              <a:buNone/>
            </a:pPr>
            <a:r>
              <a:rPr b="0" lang="en-US" sz="2000" spc="-1" strike="noStrike">
                <a:latin typeface="Arial"/>
              </a:rPr>
              <a:t>2 min</a:t>
            </a:r>
            <a:endParaRPr b="0" lang="en-US"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244C24AF-A3BB-435D-B57F-9FDD54B4F6F7}" type="slidenum">
              <a:t>&lt;#&gt;</a:t>
            </a:fld>
          </a:p>
        </p:txBody>
      </p:sp>
      <p:sp>
        <p:nvSpPr>
          <p:cNvPr id="4" name="PlaceHolder 3"/>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27"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28"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0C0D506A-65A2-4B75-A451-6BEDD210265D}"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30"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31"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32"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33"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D11E9B67-95F8-41A5-87AC-A4C0FB4A13C9}" type="slidenum">
              <a:t>&lt;#&gt;</a:t>
            </a:fld>
          </a:p>
        </p:txBody>
      </p:sp>
      <p:sp>
        <p:nvSpPr>
          <p:cNvPr id="9" name="PlaceHolder 8"/>
          <p:cNvSpPr>
            <a:spLocks noGrp="1"/>
          </p:cNvSpPr>
          <p:nvPr>
            <p:ph type="dt" idx="3"/>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35" name="PlaceHolder 2"/>
          <p:cNvSpPr>
            <a:spLocks noGrp="1"/>
          </p:cNvSpPr>
          <p:nvPr>
            <p:ph/>
          </p:nvPr>
        </p:nvSpPr>
        <p:spPr>
          <a:xfrm>
            <a:off x="914400" y="2406960"/>
            <a:ext cx="529956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36" name="PlaceHolder 3"/>
          <p:cNvSpPr>
            <a:spLocks noGrp="1"/>
          </p:cNvSpPr>
          <p:nvPr>
            <p:ph/>
          </p:nvPr>
        </p:nvSpPr>
        <p:spPr>
          <a:xfrm>
            <a:off x="6479280" y="2406960"/>
            <a:ext cx="529956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37" name="PlaceHolder 4"/>
          <p:cNvSpPr>
            <a:spLocks noGrp="1"/>
          </p:cNvSpPr>
          <p:nvPr>
            <p:ph/>
          </p:nvPr>
        </p:nvSpPr>
        <p:spPr>
          <a:xfrm>
            <a:off x="12044160" y="2406960"/>
            <a:ext cx="529956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38" name="PlaceHolder 5"/>
          <p:cNvSpPr>
            <a:spLocks noGrp="1"/>
          </p:cNvSpPr>
          <p:nvPr>
            <p:ph/>
          </p:nvPr>
        </p:nvSpPr>
        <p:spPr>
          <a:xfrm>
            <a:off x="914400" y="5523120"/>
            <a:ext cx="529956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39" name="PlaceHolder 6"/>
          <p:cNvSpPr>
            <a:spLocks noGrp="1"/>
          </p:cNvSpPr>
          <p:nvPr>
            <p:ph/>
          </p:nvPr>
        </p:nvSpPr>
        <p:spPr>
          <a:xfrm>
            <a:off x="6479280" y="5523120"/>
            <a:ext cx="529956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40" name="PlaceHolder 7"/>
          <p:cNvSpPr>
            <a:spLocks noGrp="1"/>
          </p:cNvSpPr>
          <p:nvPr>
            <p:ph/>
          </p:nvPr>
        </p:nvSpPr>
        <p:spPr>
          <a:xfrm>
            <a:off x="12044160" y="5523120"/>
            <a:ext cx="529956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1EE6B60C-3F2F-400F-88ED-D4E27B97E599}" type="slidenum">
              <a:t>&lt;#&gt;</a:t>
            </a:fld>
          </a:p>
        </p:txBody>
      </p:sp>
      <p:sp>
        <p:nvSpPr>
          <p:cNvPr id="11" name="PlaceHolder 10"/>
          <p:cNvSpPr>
            <a:spLocks noGrp="1"/>
          </p:cNvSpPr>
          <p:nvPr>
            <p:ph type="dt" idx="3"/>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6" name="PlaceHolder 2"/>
          <p:cNvSpPr>
            <a:spLocks noGrp="1"/>
          </p:cNvSpPr>
          <p:nvPr>
            <p:ph type="subTitle"/>
          </p:nvPr>
        </p:nvSpPr>
        <p:spPr>
          <a:xfrm>
            <a:off x="914400" y="2406960"/>
            <a:ext cx="16458840" cy="596592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D2002BF3-C5A2-49AF-8288-571EA442DAF3}"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8"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BE7F5801-C1CD-42F2-B9FF-C3E74A3E9D85}"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10"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11"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FCA188DE-30B1-4855-A9F3-895E14332FA6}"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8FE113FB-549D-4642-8F21-CA42A093045B}"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914400" y="410400"/>
            <a:ext cx="16458840" cy="7962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2D5D27AC-3597-4ECF-9944-BC9CE6EDE2B5}"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15"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16"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17"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B8CA1357-6A55-4FC8-8BF7-31F346EF5C1D}"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19"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20"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21"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CC1A3C0E-298D-4BE8-9E4D-AC9BA3BF0E7F}"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23"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24"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25"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pPr>
              <a:lnSpc>
                <a:spcPct val="90000"/>
              </a:lnSpc>
              <a:spcBef>
                <a:spcPts val="1417"/>
              </a:spcBef>
              <a:buNone/>
            </a:pPr>
            <a:endParaRPr b="0" lang="en-US" sz="28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4992A9C8-1E28-49D5-BB87-B4EE4C6E3D06}" type="slidenum">
              <a:t>&lt;#&gt;</a:t>
            </a:fld>
          </a:p>
        </p:txBody>
      </p:sp>
      <p:sp>
        <p:nvSpPr>
          <p:cNvPr id="8" name="PlaceHolder 7"/>
          <p:cNvSpPr>
            <a:spLocks noGrp="1"/>
          </p:cNvSpPr>
          <p:nvPr>
            <p:ph type="dt" idx="3"/>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ftr" idx="1"/>
          </p:nvPr>
        </p:nvSpPr>
        <p:spPr>
          <a:xfrm>
            <a:off x="3124080" y="6356520"/>
            <a:ext cx="2894760" cy="364320"/>
          </a:xfrm>
          <a:prstGeom prst="rect">
            <a:avLst/>
          </a:prstGeom>
          <a:noFill/>
          <a:ln w="0">
            <a:noFill/>
          </a:ln>
        </p:spPr>
        <p:txBody>
          <a:bodyPr lIns="90000" rIns="90000" tIns="45000" bIns="45000" anchor="ctr">
            <a:noAutofit/>
          </a:bodyPr>
          <a:lstStyle>
            <a:lvl1pPr algn="ctr">
              <a:lnSpc>
                <a:spcPct val="100000"/>
              </a:lnSpc>
              <a:buNone/>
              <a:defRPr b="0" lang="en-US" sz="1400" spc="-1" strike="noStrike">
                <a:solidFill>
                  <a:srgbClr val="000000"/>
                </a:solidFill>
                <a:latin typeface="Times New Roman"/>
                <a:ea typeface="DejaVu Sans"/>
              </a:defRPr>
            </a:lvl1pPr>
          </a:lstStyle>
          <a:p>
            <a:pPr algn="ctr">
              <a:lnSpc>
                <a:spcPct val="100000"/>
              </a:lnSpc>
              <a:buNone/>
            </a:pPr>
            <a:r>
              <a:rPr b="0" lang="en-US" sz="1400" spc="-1" strike="noStrike">
                <a:solidFill>
                  <a:srgbClr val="000000"/>
                </a:solidFill>
                <a:latin typeface="Times New Roman"/>
                <a:ea typeface="DejaVu Sans"/>
              </a:rPr>
              <a:t>&lt;footer&gt;</a:t>
            </a:r>
            <a:endParaRPr b="0" lang="en-US" sz="1400" spc="-1" strike="noStrike">
              <a:latin typeface="Times New Roman"/>
            </a:endParaRPr>
          </a:p>
        </p:txBody>
      </p:sp>
      <p:sp>
        <p:nvSpPr>
          <p:cNvPr id="1" name="PlaceHolder 2"/>
          <p:cNvSpPr>
            <a:spLocks noGrp="1"/>
          </p:cNvSpPr>
          <p:nvPr>
            <p:ph type="sldNum" idx="2"/>
          </p:nvPr>
        </p:nvSpPr>
        <p:spPr>
          <a:xfrm>
            <a:off x="6553080" y="6356520"/>
            <a:ext cx="2133000" cy="364320"/>
          </a:xfrm>
          <a:prstGeom prst="rect">
            <a:avLst/>
          </a:prstGeom>
          <a:noFill/>
          <a:ln w="0">
            <a:noFill/>
          </a:ln>
        </p:spPr>
        <p:txBody>
          <a:bodyPr lIns="90000" rIns="90000" tIns="45000" bIns="45000" anchor="ctr">
            <a:noAutofit/>
          </a:bodyPr>
          <a:lstStyle>
            <a:lvl1pPr algn="r">
              <a:lnSpc>
                <a:spcPct val="100000"/>
              </a:lnSpc>
              <a:buNone/>
              <a:defRPr b="0" lang="en-US" sz="1200" spc="-1" strike="noStrike">
                <a:solidFill>
                  <a:srgbClr val="8b8b8b"/>
                </a:solidFill>
                <a:latin typeface="Calibri"/>
                <a:ea typeface="DejaVu Sans"/>
              </a:defRPr>
            </a:lvl1pPr>
          </a:lstStyle>
          <a:p>
            <a:pPr algn="r">
              <a:lnSpc>
                <a:spcPct val="100000"/>
              </a:lnSpc>
              <a:buNone/>
            </a:pPr>
            <a:fld id="{E3B16CE5-1AE3-4BE2-A5F1-CD363FA545CF}" type="slidenum">
              <a:rPr b="0" lang="en-US" sz="1200" spc="-1" strike="noStrike">
                <a:solidFill>
                  <a:srgbClr val="8b8b8b"/>
                </a:solidFill>
                <a:latin typeface="Calibri"/>
                <a:ea typeface="DejaVu Sans"/>
              </a:rPr>
              <a:t>&lt;number&gt;</a:t>
            </a:fld>
            <a:endParaRPr b="0" lang="en-US" sz="1200" spc="-1" strike="noStrike">
              <a:latin typeface="Times New Roman"/>
            </a:endParaRPr>
          </a:p>
        </p:txBody>
      </p:sp>
      <p:sp>
        <p:nvSpPr>
          <p:cNvPr id="2" name="PlaceHolder 3"/>
          <p:cNvSpPr>
            <a:spLocks noGrp="1"/>
          </p:cNvSpPr>
          <p:nvPr>
            <p:ph type="dt" idx="3"/>
          </p:nvPr>
        </p:nvSpPr>
        <p:spPr>
          <a:xfrm>
            <a:off x="457200" y="6356520"/>
            <a:ext cx="2133000" cy="364320"/>
          </a:xfrm>
          <a:prstGeom prst="rect">
            <a:avLst/>
          </a:prstGeom>
          <a:noFill/>
          <a:ln w="0">
            <a:noFill/>
          </a:ln>
        </p:spPr>
        <p:txBody>
          <a:bodyPr lIns="90000" rIns="90000" tIns="45000" bIns="45000" anchor="ctr">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3" name="PlaceHolder 4"/>
          <p:cNvSpPr>
            <a:spLocks noGrp="1"/>
          </p:cNvSpPr>
          <p:nvPr>
            <p:ph type="title"/>
          </p:nvPr>
        </p:nvSpPr>
        <p:spPr>
          <a:xfrm>
            <a:off x="914400" y="410400"/>
            <a:ext cx="16458840" cy="1717560"/>
          </a:xfrm>
          <a:prstGeom prst="rect">
            <a:avLst/>
          </a:prstGeom>
          <a:noFill/>
          <a:ln w="0">
            <a:noFill/>
          </a:ln>
        </p:spPr>
        <p:txBody>
          <a:bodyPr lIns="0" rIns="0" tIns="0" bIns="0" anchor="ctr">
            <a:noAutofit/>
          </a:bodyP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4" name="PlaceHolder 5"/>
          <p:cNvSpPr>
            <a:spLocks noGrp="1"/>
          </p:cNvSpPr>
          <p:nvPr>
            <p:ph type="body"/>
          </p:nvPr>
        </p:nvSpPr>
        <p:spPr>
          <a:xfrm>
            <a:off x="914400" y="2406960"/>
            <a:ext cx="16458840" cy="596592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2800" spc="-1" strike="noStrike">
                <a:solidFill>
                  <a:srgbClr val="000000"/>
                </a:solidFill>
                <a:latin typeface="Arial"/>
              </a:rPr>
              <a:t>Click to edit the outline text format</a:t>
            </a:r>
            <a:endParaRPr b="0" lang="en-US"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en-US" sz="2000" spc="-1" strike="noStrike">
                <a:solidFill>
                  <a:srgbClr val="000000"/>
                </a:solidFill>
                <a:latin typeface="Arial"/>
              </a:rPr>
              <a:t>Second Outline Level</a:t>
            </a:r>
            <a:endParaRPr b="0" lang="en-US"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lnSpc>
                <a:spcPct val="90000"/>
              </a:lnSpc>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slideLayout" Target="../slideLayouts/slideLayout1.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1.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slideLayout" Target="../slideLayouts/slideLayout1.xml"/><Relationship Id="rId5" Type="http://schemas.openxmlformats.org/officeDocument/2006/relationships/notesSlide" Target="../notesSlides/notesSlide12.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1.xml"/><Relationship Id="rId5"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slideLayout" Target="../slideLayouts/slideLayout1.xml"/><Relationship Id="rId5"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1.xml"/><Relationship Id="rId5"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slideLayout" Target="../slideLayouts/slideLayout1.xml"/><Relationship Id="rId5"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slideLayout" Target="../slideLayouts/slideLayout1.xml"/><Relationship Id="rId5"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slideLayout" Target="../slideLayouts/slideLayout1.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slideLayout" Target="../slideLayouts/slideLayout1.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slideLayout" Target="../slideLayouts/slideLayout1.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7" name="Freeform 3"/>
          <p:cNvSpPr/>
          <p:nvPr/>
        </p:nvSpPr>
        <p:spPr>
          <a:xfrm>
            <a:off x="4917960" y="1044720"/>
            <a:ext cx="11369880" cy="8228880"/>
          </a:xfrm>
          <a:custGeom>
            <a:avLst/>
            <a:gdLst/>
            <a:ahLst/>
            <a:rect l="l" t="t" r="r" b="b"/>
            <a:pathLst>
              <a:path w="11370777" h="8229600">
                <a:moveTo>
                  <a:pt x="0" y="0"/>
                </a:moveTo>
                <a:lnTo>
                  <a:pt x="11370777" y="0"/>
                </a:lnTo>
                <a:lnTo>
                  <a:pt x="11370777" y="8229600"/>
                </a:lnTo>
                <a:lnTo>
                  <a:pt x="0" y="8229600"/>
                </a:lnTo>
                <a:lnTo>
                  <a:pt x="0" y="0"/>
                </a:lnTo>
                <a:close/>
              </a:path>
            </a:pathLst>
          </a:custGeom>
          <a:blipFill rotWithShape="0">
            <a:blip r:embed="rId1"/>
            <a:srcRect/>
            <a:stretch/>
          </a:blipFill>
          <a:ln w="0">
            <a:noFill/>
          </a:ln>
        </p:spPr>
        <p:style>
          <a:lnRef idx="0"/>
          <a:fillRef idx="0"/>
          <a:effectRef idx="0"/>
          <a:fontRef idx="minor"/>
        </p:style>
      </p:sp>
      <p:sp>
        <p:nvSpPr>
          <p:cNvPr id="48" name="Freeform 4"/>
          <p:cNvSpPr/>
          <p:nvPr/>
        </p:nvSpPr>
        <p:spPr>
          <a:xfrm>
            <a:off x="-10176840" y="7564320"/>
            <a:ext cx="16229880" cy="6877080"/>
          </a:xfrm>
          <a:custGeom>
            <a:avLst/>
            <a:gdLst/>
            <a:ahLst/>
            <a:rect l="l" t="t" r="r" b="b"/>
            <a:pathLst>
              <a:path w="16230600" h="6877717">
                <a:moveTo>
                  <a:pt x="0" y="0"/>
                </a:moveTo>
                <a:lnTo>
                  <a:pt x="16230600" y="0"/>
                </a:lnTo>
                <a:lnTo>
                  <a:pt x="16230600" y="6877717"/>
                </a:lnTo>
                <a:lnTo>
                  <a:pt x="0" y="6877717"/>
                </a:lnTo>
                <a:lnTo>
                  <a:pt x="0" y="0"/>
                </a:lnTo>
                <a:close/>
              </a:path>
            </a:pathLst>
          </a:custGeom>
          <a:blipFill rotWithShape="0">
            <a:blip r:embed="rId2"/>
            <a:srcRect/>
            <a:stretch/>
          </a:blipFill>
          <a:ln w="0">
            <a:noFill/>
          </a:ln>
        </p:spPr>
        <p:style>
          <a:lnRef idx="0"/>
          <a:fillRef idx="0"/>
          <a:effectRef idx="0"/>
          <a:fontRef idx="minor"/>
        </p:style>
      </p:sp>
      <p:sp>
        <p:nvSpPr>
          <p:cNvPr id="49" name="TextBox 5"/>
          <p:cNvSpPr/>
          <p:nvPr/>
        </p:nvSpPr>
        <p:spPr>
          <a:xfrm>
            <a:off x="1028880" y="3898800"/>
            <a:ext cx="16229880" cy="2304000"/>
          </a:xfrm>
          <a:prstGeom prst="rect">
            <a:avLst/>
          </a:prstGeom>
          <a:noFill/>
          <a:ln w="0">
            <a:noFill/>
          </a:ln>
        </p:spPr>
        <p:style>
          <a:lnRef idx="0"/>
          <a:fillRef idx="0"/>
          <a:effectRef idx="0"/>
          <a:fontRef idx="minor"/>
        </p:style>
        <p:txBody>
          <a:bodyPr lIns="0" rIns="0" tIns="0" bIns="0" anchor="t">
            <a:spAutoFit/>
          </a:bodyPr>
          <a:p>
            <a:pPr algn="ctr">
              <a:lnSpc>
                <a:spcPts val="18145"/>
              </a:lnSpc>
              <a:buNone/>
            </a:pPr>
            <a:r>
              <a:rPr b="0" lang="en-US" sz="9600" spc="-1" strike="noStrike">
                <a:solidFill>
                  <a:srgbClr val="ffffff"/>
                </a:solidFill>
                <a:latin typeface="Tomorrow"/>
                <a:ea typeface="Tomorrow"/>
              </a:rPr>
              <a:t>How to Trust a Message: </a:t>
            </a:r>
            <a:endParaRPr b="0" lang="en-US" sz="9600" spc="-1" strike="noStrike">
              <a:latin typeface="Arial"/>
            </a:endParaRPr>
          </a:p>
        </p:txBody>
      </p:sp>
      <p:sp>
        <p:nvSpPr>
          <p:cNvPr id="50" name="Freeform 7"/>
          <p:cNvSpPr/>
          <p:nvPr/>
        </p:nvSpPr>
        <p:spPr>
          <a:xfrm>
            <a:off x="13210560" y="-4843800"/>
            <a:ext cx="16229880" cy="6877080"/>
          </a:xfrm>
          <a:custGeom>
            <a:avLst/>
            <a:gdLst/>
            <a:ahLst/>
            <a:rect l="l" t="t" r="r" b="b"/>
            <a:pathLst>
              <a:path w="16230600" h="6877717">
                <a:moveTo>
                  <a:pt x="0" y="0"/>
                </a:moveTo>
                <a:lnTo>
                  <a:pt x="16230600" y="0"/>
                </a:lnTo>
                <a:lnTo>
                  <a:pt x="16230600" y="6877716"/>
                </a:lnTo>
                <a:lnTo>
                  <a:pt x="0" y="6877716"/>
                </a:lnTo>
                <a:lnTo>
                  <a:pt x="0" y="0"/>
                </a:lnTo>
                <a:close/>
              </a:path>
            </a:pathLst>
          </a:custGeom>
          <a:blipFill rotWithShape="0">
            <a:blip r:embed="rId3"/>
            <a:srcRect/>
            <a:stretch/>
          </a:blipFill>
          <a:ln w="0">
            <a:noFill/>
          </a:ln>
        </p:spPr>
        <p:style>
          <a:lnRef idx="0"/>
          <a:fillRef idx="0"/>
          <a:effectRef idx="0"/>
          <a:fontRef idx="minor"/>
        </p:style>
      </p:sp>
      <p:sp>
        <p:nvSpPr>
          <p:cNvPr id="51" name="TextBox 8"/>
          <p:cNvSpPr/>
          <p:nvPr/>
        </p:nvSpPr>
        <p:spPr>
          <a:xfrm>
            <a:off x="6925680" y="6309360"/>
            <a:ext cx="8940960" cy="1233720"/>
          </a:xfrm>
          <a:prstGeom prst="rect">
            <a:avLst/>
          </a:prstGeom>
          <a:noFill/>
          <a:ln w="0">
            <a:noFill/>
          </a:ln>
        </p:spPr>
        <p:style>
          <a:lnRef idx="0"/>
          <a:fillRef idx="0"/>
          <a:effectRef idx="0"/>
          <a:fontRef idx="minor"/>
        </p:style>
        <p:txBody>
          <a:bodyPr lIns="0" rIns="0" tIns="0" bIns="0" anchor="t">
            <a:spAutoFit/>
          </a:bodyPr>
          <a:p>
            <a:pPr algn="r">
              <a:lnSpc>
                <a:spcPts val="4859"/>
              </a:lnSpc>
              <a:buNone/>
            </a:pPr>
            <a:r>
              <a:rPr b="0" lang="en-US" sz="5400" spc="-1" strike="noStrike">
                <a:solidFill>
                  <a:srgbClr val="ffffff"/>
                </a:solidFill>
                <a:latin typeface="Tomorrow"/>
                <a:ea typeface="Tomorrow"/>
              </a:rPr>
              <a:t>Authentification of a Ciphertext</a:t>
            </a:r>
            <a:endParaRPr b="0" lang="en-US" sz="54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22" presetSubtype="4">
                                  <p:stCondLst>
                                    <p:cond delay="0"/>
                                  </p:stCondLst>
                                  <p:childTnLst>
                                    <p:set>
                                      <p:cBhvr>
                                        <p:cTn id="6" dur="1" fill="hold">
                                          <p:stCondLst>
                                            <p:cond delay="0"/>
                                          </p:stCondLst>
                                        </p:cTn>
                                        <p:tgtEl>
                                          <p:spTgt spid="49"/>
                                        </p:tgtEl>
                                        <p:attrNameLst>
                                          <p:attrName>style.visibility</p:attrName>
                                        </p:attrNameLst>
                                      </p:cBhvr>
                                      <p:to>
                                        <p:strVal val="visible"/>
                                      </p:to>
                                    </p:set>
                                    <p:animEffect filter="wipe(down)" transition="in">
                                      <p:cBhvr additive="repl">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nodeType="clickEffect" fill="hold" presetClass="entr" presetID="22" presetSubtype="4">
                                  <p:stCondLst>
                                    <p:cond delay="0"/>
                                  </p:stCondLst>
                                  <p:childTnLst>
                                    <p:set>
                                      <p:cBhvr>
                                        <p:cTn id="11" dur="1" fill="hold">
                                          <p:stCondLst>
                                            <p:cond delay="0"/>
                                          </p:stCondLst>
                                        </p:cTn>
                                        <p:tgtEl>
                                          <p:spTgt spid="51"/>
                                        </p:tgtEl>
                                        <p:attrNameLst>
                                          <p:attrName>style.visibility</p:attrName>
                                        </p:attrNameLst>
                                      </p:cBhvr>
                                      <p:to>
                                        <p:strVal val="visible"/>
                                      </p:to>
                                    </p:set>
                                    <p:animEffect filter="wipe(down)" transition="in">
                                      <p:cBhvr additive="repl">
                                        <p:cTn id="12" dur="500"/>
                                        <p:tgtEl>
                                          <p:spTgt spid="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grpSp>
        <p:nvGrpSpPr>
          <p:cNvPr id="104" name="Group 3"/>
          <p:cNvGrpSpPr/>
          <p:nvPr/>
        </p:nvGrpSpPr>
        <p:grpSpPr>
          <a:xfrm>
            <a:off x="9936360" y="-1549800"/>
            <a:ext cx="10785960" cy="10758240"/>
            <a:chOff x="9936360" y="-1549800"/>
            <a:chExt cx="10785960" cy="10758240"/>
          </a:xfrm>
        </p:grpSpPr>
        <p:sp>
          <p:nvSpPr>
            <p:cNvPr id="105" name="Freeform 4"/>
            <p:cNvSpPr/>
            <p:nvPr/>
          </p:nvSpPr>
          <p:spPr>
            <a:xfrm>
              <a:off x="9936360" y="-1549800"/>
              <a:ext cx="10785960" cy="10758240"/>
            </a:xfrm>
            <a:custGeom>
              <a:avLst/>
              <a:gdLst/>
              <a:ahLst/>
              <a:rect l="l" t="t" r="r" b="b"/>
              <a:pathLst>
                <a:path w="780813" h="780813">
                  <a:moveTo>
                    <a:pt x="417709" y="11309"/>
                  </a:moveTo>
                  <a:lnTo>
                    <a:pt x="769505" y="363105"/>
                  </a:lnTo>
                  <a:cubicBezTo>
                    <a:pt x="776746" y="370346"/>
                    <a:pt x="780814" y="380167"/>
                    <a:pt x="780814" y="390407"/>
                  </a:cubicBezTo>
                  <a:cubicBezTo>
                    <a:pt x="780814" y="400647"/>
                    <a:pt x="776746" y="410468"/>
                    <a:pt x="769505" y="417709"/>
                  </a:cubicBezTo>
                  <a:lnTo>
                    <a:pt x="417709" y="769505"/>
                  </a:lnTo>
                  <a:cubicBezTo>
                    <a:pt x="410468" y="776746"/>
                    <a:pt x="400647" y="780814"/>
                    <a:pt x="390407" y="780814"/>
                  </a:cubicBezTo>
                  <a:cubicBezTo>
                    <a:pt x="380167" y="780814"/>
                    <a:pt x="370346" y="776746"/>
                    <a:pt x="363105" y="769505"/>
                  </a:cubicBezTo>
                  <a:lnTo>
                    <a:pt x="11309" y="417709"/>
                  </a:lnTo>
                  <a:cubicBezTo>
                    <a:pt x="4068" y="410468"/>
                    <a:pt x="0" y="400647"/>
                    <a:pt x="0" y="390407"/>
                  </a:cubicBezTo>
                  <a:cubicBezTo>
                    <a:pt x="0" y="380167"/>
                    <a:pt x="4068" y="370346"/>
                    <a:pt x="11309" y="363105"/>
                  </a:cubicBezTo>
                  <a:lnTo>
                    <a:pt x="363105" y="11309"/>
                  </a:lnTo>
                  <a:cubicBezTo>
                    <a:pt x="370346" y="4068"/>
                    <a:pt x="380167" y="0"/>
                    <a:pt x="390407" y="0"/>
                  </a:cubicBezTo>
                  <a:cubicBezTo>
                    <a:pt x="400647" y="0"/>
                    <a:pt x="410468" y="4068"/>
                    <a:pt x="417709" y="11309"/>
                  </a:cubicBezTo>
                  <a:close/>
                </a:path>
              </a:pathLst>
            </a:custGeom>
            <a:blipFill rotWithShape="0">
              <a:blip r:embed="rId1"/>
              <a:srcRect/>
              <a:stretch/>
            </a:blipFill>
            <a:ln w="0">
              <a:noFill/>
            </a:ln>
          </p:spPr>
          <p:style>
            <a:lnRef idx="0"/>
            <a:fillRef idx="0"/>
            <a:effectRef idx="0"/>
            <a:fontRef idx="minor"/>
          </p:style>
        </p:sp>
      </p:grpSp>
      <p:sp>
        <p:nvSpPr>
          <p:cNvPr id="106" name="Freeform 15"/>
          <p:cNvSpPr/>
          <p:nvPr/>
        </p:nvSpPr>
        <p:spPr>
          <a:xfrm rot="787800">
            <a:off x="-388080" y="7640640"/>
            <a:ext cx="10949760" cy="4639680"/>
          </a:xfrm>
          <a:custGeom>
            <a:avLst/>
            <a:gdLst/>
            <a:ahLst/>
            <a:rect l="l" t="t" r="r" b="b"/>
            <a:pathLst>
              <a:path w="10950493" h="4640272">
                <a:moveTo>
                  <a:pt x="0" y="0"/>
                </a:moveTo>
                <a:lnTo>
                  <a:pt x="10950494" y="0"/>
                </a:lnTo>
                <a:lnTo>
                  <a:pt x="10950494" y="4640272"/>
                </a:lnTo>
                <a:lnTo>
                  <a:pt x="0" y="4640272"/>
                </a:lnTo>
                <a:lnTo>
                  <a:pt x="0" y="0"/>
                </a:lnTo>
                <a:close/>
              </a:path>
            </a:pathLst>
          </a:custGeom>
          <a:blipFill rotWithShape="0">
            <a:blip r:embed="rId2"/>
            <a:srcRect/>
            <a:stretch/>
          </a:blipFill>
          <a:ln w="0">
            <a:noFill/>
          </a:ln>
        </p:spPr>
        <p:style>
          <a:lnRef idx="0"/>
          <a:fillRef idx="0"/>
          <a:effectRef idx="0"/>
          <a:fontRef idx="minor"/>
        </p:style>
      </p:sp>
      <p:sp>
        <p:nvSpPr>
          <p:cNvPr id="107" name="Freeform 16"/>
          <p:cNvSpPr/>
          <p:nvPr/>
        </p:nvSpPr>
        <p:spPr>
          <a:xfrm flipH="1" rot="11266200">
            <a:off x="2514960" y="-3369960"/>
            <a:ext cx="10949760" cy="4639320"/>
          </a:xfrm>
          <a:custGeom>
            <a:avLst/>
            <a:gdLst/>
            <a:ahLst/>
            <a:rect l="l" t="t" r="r" b="b"/>
            <a:pathLst>
              <a:path w="10950493" h="4640272">
                <a:moveTo>
                  <a:pt x="10950494" y="0"/>
                </a:moveTo>
                <a:lnTo>
                  <a:pt x="0" y="0"/>
                </a:lnTo>
                <a:lnTo>
                  <a:pt x="0" y="4640272"/>
                </a:lnTo>
                <a:lnTo>
                  <a:pt x="10950494" y="4640272"/>
                </a:lnTo>
                <a:lnTo>
                  <a:pt x="10950494" y="0"/>
                </a:lnTo>
                <a:close/>
              </a:path>
            </a:pathLst>
          </a:custGeom>
          <a:blipFill rotWithShape="0">
            <a:blip r:embed="rId3"/>
            <a:srcRect/>
            <a:stretch/>
          </a:blipFill>
          <a:ln w="0">
            <a:noFill/>
          </a:ln>
        </p:spPr>
        <p:style>
          <a:lnRef idx="0"/>
          <a:fillRef idx="0"/>
          <a:effectRef idx="0"/>
          <a:fontRef idx="minor"/>
        </p:style>
      </p:sp>
      <p:sp>
        <p:nvSpPr>
          <p:cNvPr id="108" name="TextBox 3"/>
          <p:cNvSpPr/>
          <p:nvPr/>
        </p:nvSpPr>
        <p:spPr>
          <a:xfrm>
            <a:off x="1028880" y="1164600"/>
            <a:ext cx="10400760" cy="2971800"/>
          </a:xfrm>
          <a:prstGeom prst="rect">
            <a:avLst/>
          </a:prstGeom>
          <a:noFill/>
          <a:ln w="0">
            <a:noFill/>
          </a:ln>
        </p:spPr>
        <p:style>
          <a:lnRef idx="0"/>
          <a:fillRef idx="0"/>
          <a:effectRef idx="0"/>
          <a:fontRef idx="minor"/>
        </p:style>
        <p:txBody>
          <a:bodyPr lIns="0" rIns="0" tIns="0" bIns="0" anchor="t">
            <a:spAutoFit/>
          </a:bodyPr>
          <a:p>
            <a:pPr>
              <a:lnSpc>
                <a:spcPts val="7801"/>
              </a:lnSpc>
              <a:buNone/>
            </a:pPr>
            <a:r>
              <a:rPr b="0" lang="en-US" sz="6000" spc="-1" strike="noStrike">
                <a:solidFill>
                  <a:srgbClr val="ffffff"/>
                </a:solidFill>
                <a:latin typeface="Tomorrow"/>
                <a:ea typeface="Tomorrow"/>
              </a:rPr>
              <a:t>The Importance of PKCS#7:</a:t>
            </a:r>
            <a:br>
              <a:rPr sz="6000"/>
            </a:br>
            <a:r>
              <a:rPr b="0" lang="en-US" sz="6000" spc="-1" strike="noStrike">
                <a:solidFill>
                  <a:srgbClr val="ffffff"/>
                </a:solidFill>
                <a:latin typeface="Tomorrow"/>
                <a:ea typeface="Tomorrow"/>
              </a:rPr>
              <a:t>Establishing Trust</a:t>
            </a:r>
            <a:endParaRPr b="0" lang="en-US" sz="6000" spc="-1" strike="noStrike">
              <a:latin typeface="Arial"/>
            </a:endParaRPr>
          </a:p>
        </p:txBody>
      </p:sp>
      <p:sp>
        <p:nvSpPr>
          <p:cNvPr id="109" name="TextBox 17"/>
          <p:cNvSpPr/>
          <p:nvPr/>
        </p:nvSpPr>
        <p:spPr>
          <a:xfrm>
            <a:off x="914400" y="4557240"/>
            <a:ext cx="12415680" cy="5524200"/>
          </a:xfrm>
          <a:prstGeom prst="rect">
            <a:avLst/>
          </a:prstGeom>
          <a:noFill/>
          <a:ln w="0">
            <a:noFill/>
          </a:ln>
        </p:spPr>
        <p:style>
          <a:lnRef idx="0"/>
          <a:fillRef idx="0"/>
          <a:effectRef idx="0"/>
          <a:fontRef idx="minor"/>
        </p:style>
        <p:txBody>
          <a:bodyPr lIns="0" rIns="0" tIns="0" bIns="0" anchor="t">
            <a:spAutoFit/>
          </a:bodyPr>
          <a:p>
            <a:pPr algn="just">
              <a:lnSpc>
                <a:spcPts val="2897"/>
              </a:lnSpc>
              <a:buNone/>
              <a:tabLst>
                <a:tab algn="l" pos="0"/>
              </a:tabLst>
            </a:pPr>
            <a:endParaRPr b="0" lang="en-US" sz="4400" spc="-1" strike="noStrike">
              <a:latin typeface="Arial"/>
            </a:endParaRPr>
          </a:p>
          <a:p>
            <a:pPr marL="216000" indent="-216000" algn="just">
              <a:lnSpc>
                <a:spcPts val="2897"/>
              </a:lnSpc>
              <a:buClr>
                <a:srgbClr val="ffffff"/>
              </a:buClr>
              <a:buSzPct val="45000"/>
              <a:buFont typeface="Wingdings" charset="2"/>
              <a:buChar char=""/>
              <a:tabLst>
                <a:tab algn="l" pos="0"/>
              </a:tabLst>
            </a:pPr>
            <a:r>
              <a:rPr b="0" lang="en-US" sz="3600" spc="-109" strike="noStrike">
                <a:solidFill>
                  <a:srgbClr val="ffffff"/>
                </a:solidFill>
                <a:latin typeface="Tomorrow"/>
                <a:ea typeface="Tomorrow"/>
              </a:rPr>
              <a:t> </a:t>
            </a:r>
            <a:r>
              <a:rPr b="0" lang="en-US" sz="3600" spc="-109" strike="noStrike">
                <a:solidFill>
                  <a:srgbClr val="ffffff"/>
                </a:solidFill>
                <a:latin typeface="Tomorrow"/>
                <a:ea typeface="Tomorrow"/>
              </a:rPr>
              <a:t>Based on Privacy-Enhanced Mail, PEM</a:t>
            </a:r>
            <a:endParaRPr b="0" lang="en-US" sz="3600" spc="-1" strike="noStrike">
              <a:latin typeface="Arial"/>
            </a:endParaRPr>
          </a:p>
          <a:p>
            <a:pPr algn="just">
              <a:lnSpc>
                <a:spcPts val="2897"/>
              </a:lnSpc>
              <a:buNone/>
              <a:tabLst>
                <a:tab algn="l" pos="0"/>
              </a:tabLst>
            </a:pPr>
            <a:endParaRPr b="0" lang="en-US" sz="4400" spc="-1" strike="noStrike">
              <a:latin typeface="Arial"/>
            </a:endParaRPr>
          </a:p>
          <a:p>
            <a:pPr algn="just">
              <a:lnSpc>
                <a:spcPts val="3878"/>
              </a:lnSpc>
              <a:buNone/>
              <a:tabLst>
                <a:tab algn="l" pos="0"/>
              </a:tabLst>
            </a:pPr>
            <a:r>
              <a:rPr b="0" lang="en-US" sz="3600" spc="-109" strike="noStrike">
                <a:solidFill>
                  <a:srgbClr val="ffffff"/>
                </a:solidFill>
                <a:latin typeface="Tomorrow"/>
                <a:ea typeface="Tomorrow"/>
              </a:rPr>
              <a:t>	</a:t>
            </a:r>
            <a:r>
              <a:rPr b="0" lang="en-US" sz="3600" spc="-109" strike="noStrike">
                <a:solidFill>
                  <a:srgbClr val="ffffff"/>
                </a:solidFill>
                <a:latin typeface="Tomorrow"/>
                <a:ea typeface="Tomorrow"/>
              </a:rPr>
              <a:t>- </a:t>
            </a:r>
            <a:r>
              <a:rPr b="0" lang="en-US" sz="2600" spc="-109" strike="noStrike">
                <a:solidFill>
                  <a:srgbClr val="ffffff"/>
                </a:solidFill>
                <a:latin typeface="Tomorrow"/>
                <a:ea typeface="Tomorrow"/>
              </a:rPr>
              <a:t>extension of X.509 standard </a:t>
            </a:r>
            <a:endParaRPr b="0" lang="en-US" sz="2600" spc="-1" strike="noStrike">
              <a:latin typeface="Arial"/>
            </a:endParaRPr>
          </a:p>
          <a:p>
            <a:pPr marL="457200">
              <a:lnSpc>
                <a:spcPts val="3878"/>
              </a:lnSpc>
              <a:buNone/>
              <a:tabLst>
                <a:tab algn="l" pos="0"/>
              </a:tabLst>
            </a:pPr>
            <a:r>
              <a:rPr b="0" lang="en-US" sz="2600" spc="-109" strike="noStrike">
                <a:solidFill>
                  <a:srgbClr val="ffffff"/>
                </a:solidFill>
                <a:latin typeface="Tomorrow"/>
                <a:ea typeface="Tomorrow"/>
              </a:rPr>
              <a:t>of PKI from International Telecommunication Union</a:t>
            </a:r>
            <a:endParaRPr b="0" lang="en-US" sz="2600" spc="-1" strike="noStrike">
              <a:latin typeface="Arial"/>
            </a:endParaRPr>
          </a:p>
          <a:p>
            <a:pPr marL="457200">
              <a:lnSpc>
                <a:spcPts val="3878"/>
              </a:lnSpc>
              <a:buNone/>
              <a:tabLst>
                <a:tab algn="l" pos="0"/>
              </a:tabLst>
            </a:pPr>
            <a:r>
              <a:rPr b="0" lang="en-US" sz="2600" spc="-109" strike="noStrike">
                <a:solidFill>
                  <a:srgbClr val="ffffff"/>
                </a:solidFill>
                <a:latin typeface="Tomorrow"/>
                <a:ea typeface="Tomorrow"/>
              </a:rPr>
              <a:t> </a:t>
            </a:r>
            <a:r>
              <a:rPr b="0" lang="en-US" sz="2600" spc="-109" strike="noStrike">
                <a:solidFill>
                  <a:srgbClr val="ffffff"/>
                </a:solidFill>
                <a:latin typeface="Tomorrow"/>
                <a:ea typeface="Tomorrow"/>
              </a:rPr>
              <a:t>Telecommunication Standardization Sector, ITU-T</a:t>
            </a:r>
            <a:endParaRPr b="0" lang="en-US" sz="2600" spc="-1" strike="noStrike">
              <a:latin typeface="Arial"/>
            </a:endParaRPr>
          </a:p>
          <a:p>
            <a:pPr algn="just">
              <a:lnSpc>
                <a:spcPts val="2897"/>
              </a:lnSpc>
              <a:buNone/>
              <a:tabLst>
                <a:tab algn="l" pos="0"/>
              </a:tabLst>
            </a:pPr>
            <a:endParaRPr b="0" lang="en-US" sz="4400" spc="-1" strike="noStrike">
              <a:latin typeface="Arial"/>
            </a:endParaRPr>
          </a:p>
          <a:p>
            <a:pPr algn="just">
              <a:lnSpc>
                <a:spcPts val="2897"/>
              </a:lnSpc>
              <a:buNone/>
              <a:tabLst>
                <a:tab algn="l" pos="0"/>
              </a:tabLst>
            </a:pPr>
            <a:endParaRPr b="0" lang="en-US" sz="4400" spc="-1" strike="noStrike">
              <a:latin typeface="Arial"/>
            </a:endParaRPr>
          </a:p>
          <a:p>
            <a:pPr marL="216000" indent="-216000">
              <a:lnSpc>
                <a:spcPts val="2897"/>
              </a:lnSpc>
              <a:buClr>
                <a:srgbClr val="ffffff"/>
              </a:buClr>
              <a:buSzPct val="45000"/>
              <a:buFont typeface="Wingdings" charset="2"/>
              <a:buChar char=""/>
              <a:tabLst>
                <a:tab algn="l" pos="0"/>
              </a:tabLst>
            </a:pPr>
            <a:r>
              <a:rPr b="0" lang="en-US" sz="3600" spc="-109" strike="noStrike">
                <a:solidFill>
                  <a:srgbClr val="ffffff"/>
                </a:solidFill>
                <a:latin typeface="Tomorrow"/>
                <a:ea typeface="Tomorrow"/>
              </a:rPr>
              <a:t> </a:t>
            </a:r>
            <a:r>
              <a:rPr b="0" lang="en-US" sz="3600" spc="-109" strike="noStrike">
                <a:solidFill>
                  <a:srgbClr val="ffffff"/>
                </a:solidFill>
                <a:latin typeface="Tomorrow"/>
                <a:ea typeface="Tomorrow"/>
              </a:rPr>
              <a:t>Foundation for Cryptograghic Message Syntax (CMS) </a:t>
            </a:r>
            <a:endParaRPr b="0" lang="en-US" sz="3600" spc="-1" strike="noStrike">
              <a:latin typeface="Arial"/>
            </a:endParaRPr>
          </a:p>
          <a:p>
            <a:pPr algn="just">
              <a:lnSpc>
                <a:spcPts val="2897"/>
              </a:lnSpc>
              <a:buNone/>
              <a:tabLst>
                <a:tab algn="l" pos="0"/>
              </a:tabLst>
            </a:pPr>
            <a:endParaRPr b="0" lang="en-US" sz="3600" spc="-1" strike="noStrike">
              <a:latin typeface="Arial"/>
            </a:endParaRPr>
          </a:p>
          <a:p>
            <a:pPr algn="just">
              <a:lnSpc>
                <a:spcPts val="2897"/>
              </a:lnSpc>
              <a:buNone/>
              <a:tabLst>
                <a:tab algn="l" pos="0"/>
              </a:tabLst>
            </a:pPr>
            <a:r>
              <a:rPr b="0" lang="en-US" sz="2600" spc="-109" strike="noStrike">
                <a:solidFill>
                  <a:srgbClr val="ffffff"/>
                </a:solidFill>
                <a:latin typeface="Tomorrow"/>
                <a:ea typeface="Tomorrow"/>
              </a:rPr>
              <a:t>	</a:t>
            </a:r>
            <a:r>
              <a:rPr b="0" lang="en-US" sz="2600" spc="-109" strike="noStrike">
                <a:solidFill>
                  <a:srgbClr val="ffffff"/>
                </a:solidFill>
                <a:latin typeface="Tomorrow"/>
                <a:ea typeface="Tomorrow"/>
              </a:rPr>
              <a:t>	</a:t>
            </a:r>
            <a:r>
              <a:rPr b="0" lang="en-US" sz="2600" spc="-109" strike="noStrike">
                <a:solidFill>
                  <a:srgbClr val="ffffff"/>
                </a:solidFill>
                <a:latin typeface="Tomorrow"/>
                <a:ea typeface="Tomorrow"/>
              </a:rPr>
              <a:t>- standard  by Internet Engineering Task Force, IETF</a:t>
            </a:r>
            <a:endParaRPr b="0" lang="en-US" sz="2600" spc="-1" strike="noStrike">
              <a:latin typeface="Arial"/>
            </a:endParaRPr>
          </a:p>
          <a:p>
            <a:pPr algn="just">
              <a:lnSpc>
                <a:spcPts val="2897"/>
              </a:lnSpc>
              <a:buNone/>
              <a:tabLst>
                <a:tab algn="l" pos="0"/>
              </a:tabLst>
            </a:pPr>
            <a:endParaRPr b="0" lang="en-US" sz="4400" spc="-1" strike="noStrike">
              <a:latin typeface="Arial"/>
            </a:endParaRPr>
          </a:p>
          <a:p>
            <a:pPr algn="just">
              <a:lnSpc>
                <a:spcPts val="2897"/>
              </a:lnSpc>
              <a:buNone/>
              <a:tabLst>
                <a:tab algn="l" pos="0"/>
              </a:tabLst>
            </a:pPr>
            <a:endParaRPr b="0" lang="en-US" sz="4400" spc="-1" strike="noStrike">
              <a:latin typeface="Arial"/>
            </a:endParaRPr>
          </a:p>
          <a:p>
            <a:pPr marL="216000" indent="-216000" algn="just">
              <a:lnSpc>
                <a:spcPts val="2897"/>
              </a:lnSpc>
              <a:buClr>
                <a:srgbClr val="ffffff"/>
              </a:buClr>
              <a:buSzPct val="45000"/>
              <a:buFont typeface="Wingdings" charset="2"/>
              <a:buChar char=""/>
              <a:tabLst>
                <a:tab algn="l" pos="0"/>
              </a:tabLst>
            </a:pPr>
            <a:r>
              <a:rPr b="0" lang="en-US" sz="3600" spc="-109" strike="noStrike">
                <a:solidFill>
                  <a:srgbClr val="ffffff"/>
                </a:solidFill>
                <a:latin typeface="Tomorrow"/>
                <a:ea typeface="Tomorrow"/>
              </a:rPr>
              <a:t> </a:t>
            </a:r>
            <a:r>
              <a:rPr b="0" lang="en-US" sz="3600" spc="-109" strike="noStrike">
                <a:solidFill>
                  <a:srgbClr val="ffffff"/>
                </a:solidFill>
                <a:latin typeface="Tomorrow"/>
                <a:ea typeface="Tomorrow"/>
              </a:rPr>
              <a:t>An ENVELOPE for signatures and signed message.</a:t>
            </a:r>
            <a:endParaRPr b="0" lang="en-US" sz="3600" spc="-1" strike="noStrike">
              <a:latin typeface="Arial"/>
            </a:endParaRPr>
          </a:p>
        </p:txBody>
      </p:sp>
    </p:spTree>
  </p:cSld>
  <mc:AlternateContent>
    <mc:Choice Requires="p14">
      <p:transition spd="slow" p14:dur="2000"/>
    </mc:Choice>
    <mc:Fallback>
      <p:transition spd="slow"/>
    </mc:Fallback>
  </mc:AlternateContent>
  <p:timing>
    <p:tnLst>
      <p:par>
        <p:cTn id="107" dur="indefinite" restart="never" nodeType="tmRoot">
          <p:childTnLst>
            <p:seq>
              <p:cTn id="108" dur="indefinite" nodeType="mainSeq">
                <p:childTnLst>
                  <p:par>
                    <p:cTn id="109" fill="hold">
                      <p:stCondLst>
                        <p:cond delay="indefinite"/>
                      </p:stCondLst>
                      <p:childTnLst>
                        <p:par>
                          <p:cTn id="110" fill="hold">
                            <p:stCondLst>
                              <p:cond delay="0"/>
                            </p:stCondLst>
                            <p:childTnLst>
                              <p:par>
                                <p:cTn id="111" nodeType="clickEffect" fill="hold" presetClass="entr" presetID="10">
                                  <p:stCondLst>
                                    <p:cond delay="0"/>
                                  </p:stCondLst>
                                  <p:childTnLst>
                                    <p:set>
                                      <p:cBhvr>
                                        <p:cTn id="112" dur="1" fill="hold">
                                          <p:stCondLst>
                                            <p:cond delay="0"/>
                                          </p:stCondLst>
                                        </p:cTn>
                                        <p:tgtEl>
                                          <p:spTgt spid="108"/>
                                        </p:tgtEl>
                                        <p:attrNameLst>
                                          <p:attrName>style.visibility</p:attrName>
                                        </p:attrNameLst>
                                      </p:cBhvr>
                                      <p:to>
                                        <p:strVal val="visible"/>
                                      </p:to>
                                    </p:set>
                                    <p:animEffect filter="fade" transition="in">
                                      <p:cBhvr additive="repl">
                                        <p:cTn id="113" dur="500"/>
                                        <p:tgtEl>
                                          <p:spTgt spid="108"/>
                                        </p:tgtEl>
                                      </p:cBhvr>
                                    </p:animEffect>
                                  </p:childTnLst>
                                </p:cTn>
                              </p:par>
                              <p:par>
                                <p:cTn id="114" nodeType="withEffect" fill="hold" presetClass="entr" presetID="10">
                                  <p:stCondLst>
                                    <p:cond delay="0"/>
                                  </p:stCondLst>
                                  <p:childTnLst>
                                    <p:set>
                                      <p:cBhvr>
                                        <p:cTn id="115" dur="1" fill="hold">
                                          <p:stCondLst>
                                            <p:cond delay="0"/>
                                          </p:stCondLst>
                                        </p:cTn>
                                        <p:tgtEl>
                                          <p:spTgt spid="109"/>
                                        </p:tgtEl>
                                        <p:attrNameLst>
                                          <p:attrName>style.visibility</p:attrName>
                                        </p:attrNameLst>
                                      </p:cBhvr>
                                      <p:to>
                                        <p:strVal val="visible"/>
                                      </p:to>
                                    </p:set>
                                    <p:animEffect filter="fade" transition="in">
                                      <p:cBhvr additive="repl">
                                        <p:cTn id="116" dur="5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grpSp>
        <p:nvGrpSpPr>
          <p:cNvPr id="110" name="Group 3"/>
          <p:cNvGrpSpPr/>
          <p:nvPr/>
        </p:nvGrpSpPr>
        <p:grpSpPr>
          <a:xfrm>
            <a:off x="10054800" y="-1871640"/>
            <a:ext cx="10785960" cy="10758240"/>
            <a:chOff x="10054800" y="-1871640"/>
            <a:chExt cx="10785960" cy="10758240"/>
          </a:xfrm>
        </p:grpSpPr>
        <p:sp>
          <p:nvSpPr>
            <p:cNvPr id="111" name="Freeform 4"/>
            <p:cNvSpPr/>
            <p:nvPr/>
          </p:nvSpPr>
          <p:spPr>
            <a:xfrm>
              <a:off x="10054800" y="-1871640"/>
              <a:ext cx="10785960" cy="10758240"/>
            </a:xfrm>
            <a:custGeom>
              <a:avLst/>
              <a:gdLst/>
              <a:ahLst/>
              <a:rect l="l" t="t" r="r" b="b"/>
              <a:pathLst>
                <a:path w="780813" h="780813">
                  <a:moveTo>
                    <a:pt x="417709" y="11309"/>
                  </a:moveTo>
                  <a:lnTo>
                    <a:pt x="769505" y="363105"/>
                  </a:lnTo>
                  <a:cubicBezTo>
                    <a:pt x="776746" y="370346"/>
                    <a:pt x="780814" y="380167"/>
                    <a:pt x="780814" y="390407"/>
                  </a:cubicBezTo>
                  <a:cubicBezTo>
                    <a:pt x="780814" y="400647"/>
                    <a:pt x="776746" y="410468"/>
                    <a:pt x="769505" y="417709"/>
                  </a:cubicBezTo>
                  <a:lnTo>
                    <a:pt x="417709" y="769505"/>
                  </a:lnTo>
                  <a:cubicBezTo>
                    <a:pt x="410468" y="776746"/>
                    <a:pt x="400647" y="780814"/>
                    <a:pt x="390407" y="780814"/>
                  </a:cubicBezTo>
                  <a:cubicBezTo>
                    <a:pt x="380167" y="780814"/>
                    <a:pt x="370346" y="776746"/>
                    <a:pt x="363105" y="769505"/>
                  </a:cubicBezTo>
                  <a:lnTo>
                    <a:pt x="11309" y="417709"/>
                  </a:lnTo>
                  <a:cubicBezTo>
                    <a:pt x="4068" y="410468"/>
                    <a:pt x="0" y="400647"/>
                    <a:pt x="0" y="390407"/>
                  </a:cubicBezTo>
                  <a:cubicBezTo>
                    <a:pt x="0" y="380167"/>
                    <a:pt x="4068" y="370346"/>
                    <a:pt x="11309" y="363105"/>
                  </a:cubicBezTo>
                  <a:lnTo>
                    <a:pt x="363105" y="11309"/>
                  </a:lnTo>
                  <a:cubicBezTo>
                    <a:pt x="370346" y="4068"/>
                    <a:pt x="380167" y="0"/>
                    <a:pt x="390407" y="0"/>
                  </a:cubicBezTo>
                  <a:cubicBezTo>
                    <a:pt x="400647" y="0"/>
                    <a:pt x="410468" y="4068"/>
                    <a:pt x="417709" y="11309"/>
                  </a:cubicBezTo>
                  <a:close/>
                </a:path>
              </a:pathLst>
            </a:custGeom>
            <a:blipFill rotWithShape="0">
              <a:blip r:embed="rId1"/>
              <a:srcRect/>
              <a:stretch/>
            </a:blipFill>
            <a:ln w="0">
              <a:noFill/>
            </a:ln>
          </p:spPr>
          <p:style>
            <a:lnRef idx="0"/>
            <a:fillRef idx="0"/>
            <a:effectRef idx="0"/>
            <a:fontRef idx="minor"/>
          </p:style>
        </p:sp>
      </p:grpSp>
      <p:sp>
        <p:nvSpPr>
          <p:cNvPr id="112" name="Freeform 15"/>
          <p:cNvSpPr/>
          <p:nvPr/>
        </p:nvSpPr>
        <p:spPr>
          <a:xfrm rot="787800">
            <a:off x="-388080" y="7640640"/>
            <a:ext cx="10949760" cy="4639680"/>
          </a:xfrm>
          <a:custGeom>
            <a:avLst/>
            <a:gdLst/>
            <a:ahLst/>
            <a:rect l="l" t="t" r="r" b="b"/>
            <a:pathLst>
              <a:path w="10950493" h="4640272">
                <a:moveTo>
                  <a:pt x="0" y="0"/>
                </a:moveTo>
                <a:lnTo>
                  <a:pt x="10950494" y="0"/>
                </a:lnTo>
                <a:lnTo>
                  <a:pt x="10950494" y="4640272"/>
                </a:lnTo>
                <a:lnTo>
                  <a:pt x="0" y="4640272"/>
                </a:lnTo>
                <a:lnTo>
                  <a:pt x="0" y="0"/>
                </a:lnTo>
                <a:close/>
              </a:path>
            </a:pathLst>
          </a:custGeom>
          <a:blipFill rotWithShape="0">
            <a:blip r:embed="rId2"/>
            <a:srcRect/>
            <a:stretch/>
          </a:blipFill>
          <a:ln w="0">
            <a:noFill/>
          </a:ln>
        </p:spPr>
        <p:style>
          <a:lnRef idx="0"/>
          <a:fillRef idx="0"/>
          <a:effectRef idx="0"/>
          <a:fontRef idx="minor"/>
        </p:style>
      </p:sp>
      <p:sp>
        <p:nvSpPr>
          <p:cNvPr id="113" name="Freeform 16"/>
          <p:cNvSpPr/>
          <p:nvPr/>
        </p:nvSpPr>
        <p:spPr>
          <a:xfrm flipH="1" rot="11266200">
            <a:off x="2514960" y="-3369960"/>
            <a:ext cx="10949760" cy="4639320"/>
          </a:xfrm>
          <a:custGeom>
            <a:avLst/>
            <a:gdLst/>
            <a:ahLst/>
            <a:rect l="l" t="t" r="r" b="b"/>
            <a:pathLst>
              <a:path w="10950493" h="4640272">
                <a:moveTo>
                  <a:pt x="10950494" y="0"/>
                </a:moveTo>
                <a:lnTo>
                  <a:pt x="0" y="0"/>
                </a:lnTo>
                <a:lnTo>
                  <a:pt x="0" y="4640272"/>
                </a:lnTo>
                <a:lnTo>
                  <a:pt x="10950494" y="4640272"/>
                </a:lnTo>
                <a:lnTo>
                  <a:pt x="10950494" y="0"/>
                </a:lnTo>
                <a:close/>
              </a:path>
            </a:pathLst>
          </a:custGeom>
          <a:blipFill rotWithShape="0">
            <a:blip r:embed="rId3"/>
            <a:srcRect/>
            <a:stretch/>
          </a:blipFill>
          <a:ln w="0">
            <a:noFill/>
          </a:ln>
        </p:spPr>
        <p:style>
          <a:lnRef idx="0"/>
          <a:fillRef idx="0"/>
          <a:effectRef idx="0"/>
          <a:fontRef idx="minor"/>
        </p:style>
      </p:sp>
      <p:sp>
        <p:nvSpPr>
          <p:cNvPr id="114" name="TextBox 3"/>
          <p:cNvSpPr/>
          <p:nvPr/>
        </p:nvSpPr>
        <p:spPr>
          <a:xfrm>
            <a:off x="995040" y="689400"/>
            <a:ext cx="12923640" cy="1981080"/>
          </a:xfrm>
          <a:prstGeom prst="rect">
            <a:avLst/>
          </a:prstGeom>
          <a:noFill/>
          <a:ln w="0">
            <a:noFill/>
          </a:ln>
        </p:spPr>
        <p:style>
          <a:lnRef idx="0"/>
          <a:fillRef idx="0"/>
          <a:effectRef idx="0"/>
          <a:fontRef idx="minor"/>
        </p:style>
        <p:txBody>
          <a:bodyPr lIns="0" rIns="0" tIns="0" bIns="0" anchor="t">
            <a:spAutoFit/>
          </a:bodyPr>
          <a:p>
            <a:pPr>
              <a:lnSpc>
                <a:spcPts val="7801"/>
              </a:lnSpc>
              <a:buNone/>
            </a:pPr>
            <a:r>
              <a:rPr b="0" lang="en-US" sz="6000" spc="-1" strike="noStrike">
                <a:solidFill>
                  <a:srgbClr val="ffffff"/>
                </a:solidFill>
                <a:latin typeface="Tomorrow"/>
                <a:ea typeface="Tomorrow"/>
              </a:rPr>
              <a:t>The Importance of PKCS#11:</a:t>
            </a:r>
            <a:br>
              <a:rPr sz="6000"/>
            </a:br>
            <a:r>
              <a:rPr b="0" lang="en-US" sz="6000" spc="-1" strike="noStrike">
                <a:solidFill>
                  <a:srgbClr val="ffffff"/>
                </a:solidFill>
                <a:latin typeface="Tomorrow"/>
                <a:ea typeface="Tomorrow"/>
              </a:rPr>
              <a:t>Anchoring Trust</a:t>
            </a:r>
            <a:endParaRPr b="0" lang="en-US" sz="6000" spc="-1" strike="noStrike">
              <a:latin typeface="Arial"/>
            </a:endParaRPr>
          </a:p>
        </p:txBody>
      </p:sp>
      <p:sp>
        <p:nvSpPr>
          <p:cNvPr id="115" name="TextBox 17"/>
          <p:cNvSpPr/>
          <p:nvPr/>
        </p:nvSpPr>
        <p:spPr>
          <a:xfrm>
            <a:off x="1028880" y="3286440"/>
            <a:ext cx="11264400" cy="6431760"/>
          </a:xfrm>
          <a:prstGeom prst="rect">
            <a:avLst/>
          </a:prstGeom>
          <a:noFill/>
          <a:ln w="0">
            <a:noFill/>
          </a:ln>
        </p:spPr>
        <p:style>
          <a:lnRef idx="0"/>
          <a:fillRef idx="0"/>
          <a:effectRef idx="0"/>
          <a:fontRef idx="minor"/>
        </p:style>
        <p:txBody>
          <a:bodyPr lIns="0" rIns="0" tIns="0" bIns="0" anchor="t">
            <a:spAutoFit/>
          </a:bodyPr>
          <a:p>
            <a:pPr algn="just">
              <a:lnSpc>
                <a:spcPts val="2979"/>
              </a:lnSpc>
              <a:buNone/>
              <a:tabLst>
                <a:tab algn="l" pos="0"/>
              </a:tabLst>
            </a:pPr>
            <a:endParaRPr b="0" lang="en-US" sz="4400" spc="-1" strike="noStrike">
              <a:latin typeface="Arial"/>
            </a:endParaRPr>
          </a:p>
          <a:p>
            <a:pPr marL="216000" indent="-216000" algn="just">
              <a:lnSpc>
                <a:spcPts val="2979"/>
              </a:lnSpc>
              <a:buClr>
                <a:srgbClr val="ffffff"/>
              </a:buClr>
              <a:buSzPct val="45000"/>
              <a:buFont typeface="Wingdings" charset="2"/>
              <a:buChar char=""/>
              <a:tabLst>
                <a:tab algn="l" pos="0"/>
              </a:tabLst>
            </a:pPr>
            <a:r>
              <a:rPr b="0" lang="en-US" sz="3200" spc="-109" strike="noStrike">
                <a:solidFill>
                  <a:srgbClr val="ffffff"/>
                </a:solidFill>
                <a:latin typeface="Tomorrow"/>
                <a:ea typeface="Tomorrow"/>
              </a:rPr>
              <a:t> </a:t>
            </a:r>
            <a:r>
              <a:rPr b="0" lang="en-US" sz="3200" spc="-109" strike="noStrike">
                <a:solidFill>
                  <a:srgbClr val="ffffff"/>
                </a:solidFill>
                <a:latin typeface="Tomorrow"/>
                <a:ea typeface="Tomorrow"/>
              </a:rPr>
              <a:t>Plain C API to single-user device (by RSA &gt; OASIS)</a:t>
            </a:r>
            <a:endParaRPr b="0" lang="en-US" sz="3200" spc="-1" strike="noStrike">
              <a:latin typeface="Arial"/>
            </a:endParaRPr>
          </a:p>
          <a:p>
            <a:pPr algn="just">
              <a:lnSpc>
                <a:spcPts val="2979"/>
              </a:lnSpc>
              <a:buNone/>
              <a:tabLst>
                <a:tab algn="l" pos="0"/>
              </a:tabLst>
            </a:pPr>
            <a:endParaRPr b="0" lang="en-US" sz="4400" spc="-1" strike="noStrike">
              <a:latin typeface="Arial"/>
            </a:endParaRPr>
          </a:p>
          <a:p>
            <a:pPr marL="216000" indent="-216000" algn="just">
              <a:lnSpc>
                <a:spcPts val="2979"/>
              </a:lnSpc>
              <a:buClr>
                <a:srgbClr val="ffffff"/>
              </a:buClr>
              <a:buSzPct val="45000"/>
              <a:buFont typeface="Wingdings" charset="2"/>
              <a:buChar char=""/>
              <a:tabLst>
                <a:tab algn="l" pos="0"/>
              </a:tabLst>
            </a:pPr>
            <a:r>
              <a:rPr b="0" lang="en-US" sz="3200" spc="-109" strike="noStrike">
                <a:solidFill>
                  <a:srgbClr val="ffffff"/>
                </a:solidFill>
                <a:latin typeface="Tomorrow"/>
                <a:ea typeface="Tomorrow"/>
              </a:rPr>
              <a:t> </a:t>
            </a:r>
            <a:r>
              <a:rPr b="0" lang="en-US" sz="3200" spc="-109" strike="noStrike">
                <a:solidFill>
                  <a:srgbClr val="ffffff"/>
                </a:solidFill>
                <a:latin typeface="Tomorrow"/>
                <a:ea typeface="Tomorrow"/>
              </a:rPr>
              <a:t>Alternatives</a:t>
            </a:r>
            <a:r>
              <a:rPr b="0" lang="en-US" sz="2400" spc="-109" strike="noStrike">
                <a:solidFill>
                  <a:srgbClr val="ffffff"/>
                </a:solidFill>
                <a:latin typeface="Tomorrow"/>
                <a:ea typeface="Tomorrow"/>
              </a:rPr>
              <a:t> : </a:t>
            </a:r>
            <a:endParaRPr b="0" lang="en-US" sz="2400" spc="-1" strike="noStrike">
              <a:latin typeface="Arial"/>
            </a:endParaRPr>
          </a:p>
          <a:p>
            <a:pPr algn="just">
              <a:lnSpc>
                <a:spcPts val="2979"/>
              </a:lnSpc>
              <a:buNone/>
              <a:tabLst>
                <a:tab algn="l" pos="0"/>
              </a:tabLst>
            </a:pPr>
            <a:r>
              <a:rPr b="0" lang="en-US" sz="2400" spc="-109" strike="noStrike">
                <a:solidFill>
                  <a:srgbClr val="ffffff"/>
                </a:solidFill>
                <a:latin typeface="Tomorrow"/>
                <a:ea typeface="Tomorrow"/>
              </a:rPr>
              <a:t>  </a:t>
            </a:r>
            <a:endParaRPr b="0" lang="en-US" sz="2400" spc="-1" strike="noStrike">
              <a:latin typeface="Arial"/>
            </a:endParaRPr>
          </a:p>
          <a:p>
            <a:pPr lvl="1" marL="1028880" indent="-571680">
              <a:lnSpc>
                <a:spcPts val="2979"/>
              </a:lnSpc>
              <a:buClr>
                <a:srgbClr val="ffffff"/>
              </a:buClr>
              <a:buSzPct val="45000"/>
              <a:buFont typeface="StarSymbol"/>
              <a:buChar char="-"/>
              <a:tabLst>
                <a:tab algn="l" pos="0"/>
              </a:tabLst>
            </a:pPr>
            <a:r>
              <a:rPr b="0" lang="en-US" sz="2400" spc="-109" strike="noStrike">
                <a:solidFill>
                  <a:srgbClr val="ffffff"/>
                </a:solidFill>
                <a:latin typeface="Tomorrow"/>
                <a:ea typeface="Tomorrow"/>
              </a:rPr>
              <a:t>Trusted Platform Module, ISO standard, HW based</a:t>
            </a:r>
            <a:br>
              <a:rPr sz="2400"/>
            </a:br>
            <a:r>
              <a:rPr b="0" lang="en-US" sz="2400" spc="-109" strike="noStrike">
                <a:solidFill>
                  <a:srgbClr val="ffffff"/>
                </a:solidFill>
                <a:latin typeface="Tomorrow"/>
                <a:ea typeface="Tomorrow"/>
              </a:rPr>
              <a:t>	</a:t>
            </a:r>
            <a:r>
              <a:rPr b="0" lang="en-US" sz="2400" spc="-109" strike="noStrike">
                <a:solidFill>
                  <a:srgbClr val="ffffff"/>
                </a:solidFill>
                <a:latin typeface="Tomorrow"/>
                <a:ea typeface="Tomorrow"/>
              </a:rPr>
              <a:t>from  TrustedComputingGroup</a:t>
            </a:r>
            <a:endParaRPr b="0" lang="en-US" sz="2400" spc="-1" strike="noStrike">
              <a:latin typeface="Arial"/>
            </a:endParaRPr>
          </a:p>
          <a:p>
            <a:pPr lvl="3" marL="1943280" indent="-571680">
              <a:lnSpc>
                <a:spcPts val="2979"/>
              </a:lnSpc>
              <a:buClr>
                <a:srgbClr val="ffffff"/>
              </a:buClr>
              <a:buSzPct val="45000"/>
              <a:buFont typeface="StarSymbol"/>
              <a:buChar char="-"/>
              <a:tabLst>
                <a:tab algn="l" pos="0"/>
              </a:tabLst>
            </a:pPr>
            <a:r>
              <a:rPr b="0" lang="en-US" sz="2400" spc="-109" strike="noStrike">
                <a:solidFill>
                  <a:srgbClr val="ffffff"/>
                </a:solidFill>
                <a:latin typeface="Tomorrow"/>
                <a:ea typeface="Tomorrow"/>
              </a:rPr>
              <a:t>utilised by GlobalPlatform (TEE API)</a:t>
            </a:r>
            <a:endParaRPr b="0" lang="en-US" sz="2400" spc="-1" strike="noStrike">
              <a:latin typeface="Arial"/>
            </a:endParaRPr>
          </a:p>
          <a:p>
            <a:pPr>
              <a:lnSpc>
                <a:spcPts val="2979"/>
              </a:lnSpc>
              <a:buNone/>
              <a:tabLst>
                <a:tab algn="l" pos="0"/>
              </a:tabLst>
            </a:pPr>
            <a:endParaRPr b="0" lang="en-US" sz="3600" spc="-1" strike="noStrike">
              <a:latin typeface="Arial"/>
            </a:endParaRPr>
          </a:p>
          <a:p>
            <a:pPr lvl="1" marL="1028880" indent="-571680">
              <a:lnSpc>
                <a:spcPts val="2979"/>
              </a:lnSpc>
              <a:buClr>
                <a:srgbClr val="ffffff"/>
              </a:buClr>
              <a:buSzPct val="45000"/>
              <a:buFont typeface="StarSymbol"/>
              <a:buChar char="-"/>
              <a:tabLst>
                <a:tab algn="l" pos="0"/>
              </a:tabLst>
            </a:pPr>
            <a:r>
              <a:rPr b="0" lang="en-US" sz="2400" spc="-109" strike="noStrike">
                <a:solidFill>
                  <a:srgbClr val="ffffff"/>
                </a:solidFill>
                <a:latin typeface="Tomorrow"/>
                <a:ea typeface="Tomorrow"/>
              </a:rPr>
              <a:t> </a:t>
            </a:r>
            <a:r>
              <a:rPr b="0" lang="en-US" sz="2400" spc="-109" strike="noStrike">
                <a:solidFill>
                  <a:srgbClr val="ffffff"/>
                </a:solidFill>
                <a:latin typeface="Tomorrow"/>
                <a:ea typeface="Tomorrow"/>
              </a:rPr>
              <a:t>PSA (Platform Security Architecture) by ARM </a:t>
            </a:r>
            <a:endParaRPr b="0" lang="en-US" sz="2400" spc="-1" strike="noStrike">
              <a:latin typeface="Arial"/>
            </a:endParaRPr>
          </a:p>
          <a:p>
            <a:pPr marL="914400">
              <a:lnSpc>
                <a:spcPts val="2979"/>
              </a:lnSpc>
              <a:buNone/>
              <a:tabLst>
                <a:tab algn="l" pos="0"/>
              </a:tabLst>
            </a:pPr>
            <a:r>
              <a:rPr b="0" lang="en-US" sz="2400" spc="-109" strike="noStrike">
                <a:solidFill>
                  <a:srgbClr val="ffffff"/>
                </a:solidFill>
                <a:latin typeface="Tomorrow"/>
                <a:ea typeface="Tomorrow"/>
              </a:rPr>
              <a:t>	</a:t>
            </a:r>
            <a:r>
              <a:rPr b="0" lang="en-US" sz="2400" spc="-109" strike="noStrike">
                <a:solidFill>
                  <a:srgbClr val="ffffff"/>
                </a:solidFill>
                <a:latin typeface="Tomorrow"/>
                <a:ea typeface="Tomorrow"/>
              </a:rPr>
              <a:t>-  architecture / certification scheme for HW and SW</a:t>
            </a:r>
            <a:endParaRPr b="0" lang="en-US" sz="2400" spc="-1" strike="noStrike">
              <a:latin typeface="Arial"/>
            </a:endParaRPr>
          </a:p>
          <a:p>
            <a:pPr marL="914400">
              <a:lnSpc>
                <a:spcPts val="2979"/>
              </a:lnSpc>
              <a:buNone/>
              <a:tabLst>
                <a:tab algn="l" pos="0"/>
              </a:tabLst>
            </a:pPr>
            <a:r>
              <a:rPr b="0" lang="en-US" sz="2400" spc="-109" strike="noStrike">
                <a:solidFill>
                  <a:srgbClr val="ffffff"/>
                </a:solidFill>
                <a:latin typeface="Tomorrow"/>
                <a:ea typeface="Tomorrow"/>
              </a:rPr>
              <a:t>	</a:t>
            </a:r>
            <a:r>
              <a:rPr b="0" lang="en-US" sz="2400" spc="-109" strike="noStrike">
                <a:solidFill>
                  <a:srgbClr val="ffffff"/>
                </a:solidFill>
                <a:latin typeface="Tomorrow"/>
                <a:ea typeface="Tomorrow"/>
              </a:rPr>
              <a:t>-  much simpler </a:t>
            </a:r>
            <a:endParaRPr b="0" lang="en-US" sz="2400" spc="-1" strike="noStrike">
              <a:latin typeface="Arial"/>
            </a:endParaRPr>
          </a:p>
          <a:p>
            <a:pPr algn="just">
              <a:lnSpc>
                <a:spcPts val="2979"/>
              </a:lnSpc>
              <a:buNone/>
              <a:tabLst>
                <a:tab algn="l" pos="0"/>
              </a:tabLst>
            </a:pPr>
            <a:endParaRPr b="0" lang="en-US" sz="3600" spc="-1" strike="noStrike">
              <a:latin typeface="Arial"/>
            </a:endParaRPr>
          </a:p>
          <a:p>
            <a:pPr algn="just">
              <a:lnSpc>
                <a:spcPts val="2979"/>
              </a:lnSpc>
              <a:buNone/>
              <a:tabLst>
                <a:tab algn="l" pos="0"/>
              </a:tabLst>
            </a:pPr>
            <a:endParaRPr b="0" lang="en-US" sz="4400" spc="-1" strike="noStrike">
              <a:latin typeface="Arial"/>
            </a:endParaRPr>
          </a:p>
          <a:p>
            <a:pPr marL="216000" indent="-216000" algn="just">
              <a:lnSpc>
                <a:spcPts val="2979"/>
              </a:lnSpc>
              <a:buClr>
                <a:srgbClr val="ffffff"/>
              </a:buClr>
              <a:buSzPct val="45000"/>
              <a:buFont typeface="Wingdings" charset="2"/>
              <a:buChar char=""/>
              <a:tabLst>
                <a:tab algn="l" pos="0"/>
              </a:tabLst>
            </a:pPr>
            <a:r>
              <a:rPr b="0" lang="en-US" sz="3200" spc="-109" strike="noStrike">
                <a:solidFill>
                  <a:srgbClr val="ffffff"/>
                </a:solidFill>
                <a:latin typeface="Tomorrow"/>
                <a:ea typeface="Tomorrow"/>
              </a:rPr>
              <a:t> </a:t>
            </a:r>
            <a:r>
              <a:rPr b="0" lang="en-US" sz="3200" spc="-109" strike="noStrike">
                <a:solidFill>
                  <a:srgbClr val="ffffff"/>
                </a:solidFill>
                <a:latin typeface="Tomorrow"/>
                <a:ea typeface="Tomorrow"/>
              </a:rPr>
              <a:t>could be pure SW implemented</a:t>
            </a:r>
            <a:endParaRPr b="0" lang="en-US" sz="3200" spc="-1" strike="noStrike">
              <a:latin typeface="Arial"/>
            </a:endParaRPr>
          </a:p>
          <a:p>
            <a:pPr algn="just">
              <a:lnSpc>
                <a:spcPts val="2979"/>
              </a:lnSpc>
              <a:buNone/>
              <a:tabLst>
                <a:tab algn="l" pos="0"/>
              </a:tabLst>
            </a:pPr>
            <a:endParaRPr b="0" lang="en-US" sz="4400" spc="-1" strike="noStrike">
              <a:latin typeface="Arial"/>
            </a:endParaRPr>
          </a:p>
          <a:p>
            <a:pPr marL="216000" indent="-216000" algn="just">
              <a:lnSpc>
                <a:spcPts val="2979"/>
              </a:lnSpc>
              <a:buClr>
                <a:srgbClr val="ffffff"/>
              </a:buClr>
              <a:buSzPct val="45000"/>
              <a:buFont typeface="Wingdings" charset="2"/>
              <a:buChar char=""/>
              <a:tabLst>
                <a:tab algn="l" pos="0"/>
              </a:tabLst>
            </a:pPr>
            <a:r>
              <a:rPr b="0" lang="en-US" sz="3200" spc="-109" strike="noStrike">
                <a:solidFill>
                  <a:srgbClr val="ffffff"/>
                </a:solidFill>
                <a:latin typeface="Tomorrow"/>
                <a:ea typeface="Tomorrow"/>
              </a:rPr>
              <a:t> </a:t>
            </a:r>
            <a:r>
              <a:rPr b="0" lang="en-US" sz="3200" spc="-109" strike="noStrike">
                <a:solidFill>
                  <a:srgbClr val="ffffff"/>
                </a:solidFill>
                <a:latin typeface="Tomorrow"/>
                <a:ea typeface="Tomorrow"/>
              </a:rPr>
              <a:t>OpenSSL wrapper : “Provider” ( “Engine” &lt; ver.3.0 )</a:t>
            </a:r>
            <a:endParaRPr b="0" lang="en-US" sz="3200" spc="-1" strike="noStrike">
              <a:latin typeface="Arial"/>
            </a:endParaRPr>
          </a:p>
        </p:txBody>
      </p:sp>
    </p:spTree>
  </p:cSld>
  <mc:AlternateContent>
    <mc:Choice Requires="p14">
      <p:transition spd="slow" p14:dur="2000"/>
    </mc:Choice>
    <mc:Fallback>
      <p:transition spd="slow"/>
    </mc:Fallback>
  </mc:AlternateContent>
  <p:timing>
    <p:tnLst>
      <p:par>
        <p:cTn id="117" dur="indefinite" restart="never" nodeType="tmRoot">
          <p:childTnLst>
            <p:seq>
              <p:cTn id="118" dur="indefinite" nodeType="mainSeq">
                <p:childTnLst>
                  <p:par>
                    <p:cTn id="119" fill="hold">
                      <p:stCondLst>
                        <p:cond delay="indefinite"/>
                      </p:stCondLst>
                      <p:childTnLst>
                        <p:par>
                          <p:cTn id="120" fill="hold">
                            <p:stCondLst>
                              <p:cond delay="0"/>
                            </p:stCondLst>
                            <p:childTnLst>
                              <p:par>
                                <p:cTn id="121" nodeType="clickEffect" fill="hold" presetClass="entr" presetID="10">
                                  <p:stCondLst>
                                    <p:cond delay="0"/>
                                  </p:stCondLst>
                                  <p:childTnLst>
                                    <p:set>
                                      <p:cBhvr>
                                        <p:cTn id="122" dur="1" fill="hold">
                                          <p:stCondLst>
                                            <p:cond delay="0"/>
                                          </p:stCondLst>
                                        </p:cTn>
                                        <p:tgtEl>
                                          <p:spTgt spid="114"/>
                                        </p:tgtEl>
                                        <p:attrNameLst>
                                          <p:attrName>style.visibility</p:attrName>
                                        </p:attrNameLst>
                                      </p:cBhvr>
                                      <p:to>
                                        <p:strVal val="visible"/>
                                      </p:to>
                                    </p:set>
                                    <p:animEffect filter="fade" transition="in">
                                      <p:cBhvr additive="repl">
                                        <p:cTn id="123" dur="500"/>
                                        <p:tgtEl>
                                          <p:spTgt spid="114"/>
                                        </p:tgtEl>
                                      </p:cBhvr>
                                    </p:animEffect>
                                  </p:childTnLst>
                                </p:cTn>
                              </p:par>
                              <p:par>
                                <p:cTn id="124" nodeType="withEffect" fill="hold" presetClass="entr" presetID="10">
                                  <p:stCondLst>
                                    <p:cond delay="0"/>
                                  </p:stCondLst>
                                  <p:childTnLst>
                                    <p:set>
                                      <p:cBhvr>
                                        <p:cTn id="125" dur="1" fill="hold">
                                          <p:stCondLst>
                                            <p:cond delay="0"/>
                                          </p:stCondLst>
                                        </p:cTn>
                                        <p:tgtEl>
                                          <p:spTgt spid="115"/>
                                        </p:tgtEl>
                                        <p:attrNameLst>
                                          <p:attrName>style.visibility</p:attrName>
                                        </p:attrNameLst>
                                      </p:cBhvr>
                                      <p:to>
                                        <p:strVal val="visible"/>
                                      </p:to>
                                    </p:set>
                                    <p:animEffect filter="fade" transition="in">
                                      <p:cBhvr additive="repl">
                                        <p:cTn id="126" dur="5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6" name="Freeform 3"/>
          <p:cNvSpPr/>
          <p:nvPr/>
        </p:nvSpPr>
        <p:spPr>
          <a:xfrm>
            <a:off x="475560" y="-193680"/>
            <a:ext cx="17503560" cy="10479960"/>
          </a:xfrm>
          <a:custGeom>
            <a:avLst/>
            <a:gdLst/>
            <a:ahLst/>
            <a:rect l="l" t="t" r="r" b="b"/>
            <a:pathLst>
              <a:path w="17504246" h="10480667">
                <a:moveTo>
                  <a:pt x="0" y="0"/>
                </a:moveTo>
                <a:lnTo>
                  <a:pt x="17504245" y="0"/>
                </a:lnTo>
                <a:lnTo>
                  <a:pt x="17504245" y="10480667"/>
                </a:lnTo>
                <a:lnTo>
                  <a:pt x="0" y="10480667"/>
                </a:lnTo>
                <a:lnTo>
                  <a:pt x="0" y="0"/>
                </a:lnTo>
                <a:close/>
              </a:path>
            </a:pathLst>
          </a:custGeom>
          <a:blipFill rotWithShape="0">
            <a:blip r:embed="rId1"/>
            <a:srcRect/>
            <a:stretch/>
          </a:blipFill>
          <a:ln w="0">
            <a:noFill/>
          </a:ln>
        </p:spPr>
        <p:style>
          <a:lnRef idx="0"/>
          <a:fillRef idx="0"/>
          <a:effectRef idx="0"/>
          <a:fontRef idx="minor"/>
        </p:style>
      </p:sp>
      <p:grpSp>
        <p:nvGrpSpPr>
          <p:cNvPr id="117" name="Group 5"/>
          <p:cNvGrpSpPr/>
          <p:nvPr/>
        </p:nvGrpSpPr>
        <p:grpSpPr>
          <a:xfrm>
            <a:off x="13271040" y="434880"/>
            <a:ext cx="4638600" cy="4638600"/>
            <a:chOff x="13271040" y="434880"/>
            <a:chExt cx="4638600" cy="4638600"/>
          </a:xfrm>
        </p:grpSpPr>
        <p:sp>
          <p:nvSpPr>
            <p:cNvPr id="118" name="Freeform 6"/>
            <p:cNvSpPr/>
            <p:nvPr/>
          </p:nvSpPr>
          <p:spPr>
            <a:xfrm>
              <a:off x="13271040" y="434880"/>
              <a:ext cx="4638600" cy="4638600"/>
            </a:xfrm>
            <a:custGeom>
              <a:avLst/>
              <a:gdLst/>
              <a:ahLst/>
              <a:rect l="l" t="t" r="r" b="b"/>
              <a:pathLst>
                <a:path w="789204" h="789204">
                  <a:moveTo>
                    <a:pt x="420954" y="14554"/>
                  </a:moveTo>
                  <a:lnTo>
                    <a:pt x="774650" y="368250"/>
                  </a:lnTo>
                  <a:cubicBezTo>
                    <a:pt x="789204" y="382804"/>
                    <a:pt x="789204" y="406400"/>
                    <a:pt x="774650" y="420954"/>
                  </a:cubicBezTo>
                  <a:lnTo>
                    <a:pt x="420954" y="774650"/>
                  </a:lnTo>
                  <a:cubicBezTo>
                    <a:pt x="406400" y="789204"/>
                    <a:pt x="382804" y="789204"/>
                    <a:pt x="368250" y="774650"/>
                  </a:cubicBezTo>
                  <a:lnTo>
                    <a:pt x="14554" y="420954"/>
                  </a:lnTo>
                  <a:cubicBezTo>
                    <a:pt x="0" y="406400"/>
                    <a:pt x="0" y="382804"/>
                    <a:pt x="14554" y="368250"/>
                  </a:cubicBezTo>
                  <a:lnTo>
                    <a:pt x="368250" y="14554"/>
                  </a:lnTo>
                  <a:cubicBezTo>
                    <a:pt x="382804" y="0"/>
                    <a:pt x="406400" y="0"/>
                    <a:pt x="420954" y="14554"/>
                  </a:cubicBezTo>
                  <a:close/>
                </a:path>
              </a:pathLst>
            </a:custGeom>
            <a:blipFill rotWithShape="0">
              <a:blip r:embed="rId2"/>
              <a:srcRect/>
              <a:stretch/>
            </a:blipFill>
            <a:ln w="0">
              <a:noFill/>
            </a:ln>
          </p:spPr>
          <p:style>
            <a:lnRef idx="0"/>
            <a:fillRef idx="0"/>
            <a:effectRef idx="0"/>
            <a:fontRef idx="minor"/>
          </p:style>
        </p:sp>
      </p:grpSp>
      <p:grpSp>
        <p:nvGrpSpPr>
          <p:cNvPr id="119" name="Group 7"/>
          <p:cNvGrpSpPr/>
          <p:nvPr/>
        </p:nvGrpSpPr>
        <p:grpSpPr>
          <a:xfrm>
            <a:off x="377640" y="5212800"/>
            <a:ext cx="4638600" cy="4638600"/>
            <a:chOff x="377640" y="5212800"/>
            <a:chExt cx="4638600" cy="4638600"/>
          </a:xfrm>
        </p:grpSpPr>
        <p:sp>
          <p:nvSpPr>
            <p:cNvPr id="120" name="Freeform 8"/>
            <p:cNvSpPr/>
            <p:nvPr/>
          </p:nvSpPr>
          <p:spPr>
            <a:xfrm>
              <a:off x="377640" y="5212800"/>
              <a:ext cx="4638600" cy="4638600"/>
            </a:xfrm>
            <a:custGeom>
              <a:avLst/>
              <a:gdLst/>
              <a:ahLst/>
              <a:rect l="l" t="t" r="r" b="b"/>
              <a:pathLst>
                <a:path w="789204" h="789204">
                  <a:moveTo>
                    <a:pt x="420954" y="14554"/>
                  </a:moveTo>
                  <a:lnTo>
                    <a:pt x="774650" y="368250"/>
                  </a:lnTo>
                  <a:cubicBezTo>
                    <a:pt x="789204" y="382804"/>
                    <a:pt x="789204" y="406400"/>
                    <a:pt x="774650" y="420954"/>
                  </a:cubicBezTo>
                  <a:lnTo>
                    <a:pt x="420954" y="774650"/>
                  </a:lnTo>
                  <a:cubicBezTo>
                    <a:pt x="406400" y="789204"/>
                    <a:pt x="382804" y="789204"/>
                    <a:pt x="368250" y="774650"/>
                  </a:cubicBezTo>
                  <a:lnTo>
                    <a:pt x="14554" y="420954"/>
                  </a:lnTo>
                  <a:cubicBezTo>
                    <a:pt x="0" y="406400"/>
                    <a:pt x="0" y="382804"/>
                    <a:pt x="14554" y="368250"/>
                  </a:cubicBezTo>
                  <a:lnTo>
                    <a:pt x="368250" y="14554"/>
                  </a:lnTo>
                  <a:cubicBezTo>
                    <a:pt x="382804" y="0"/>
                    <a:pt x="406400" y="0"/>
                    <a:pt x="420954" y="14554"/>
                  </a:cubicBezTo>
                  <a:close/>
                </a:path>
              </a:pathLst>
            </a:custGeom>
            <a:blipFill rotWithShape="0">
              <a:blip r:embed="rId3"/>
              <a:srcRect/>
              <a:stretch/>
            </a:blipFill>
            <a:ln w="0">
              <a:noFill/>
            </a:ln>
          </p:spPr>
          <p:style>
            <a:lnRef idx="0"/>
            <a:fillRef idx="0"/>
            <a:effectRef idx="0"/>
            <a:fontRef idx="minor"/>
          </p:style>
        </p:sp>
      </p:grpSp>
      <p:sp>
        <p:nvSpPr>
          <p:cNvPr id="121" name="TextBox 9"/>
          <p:cNvSpPr/>
          <p:nvPr/>
        </p:nvSpPr>
        <p:spPr>
          <a:xfrm>
            <a:off x="5086440" y="4343400"/>
            <a:ext cx="8114760" cy="2971800"/>
          </a:xfrm>
          <a:prstGeom prst="rect">
            <a:avLst/>
          </a:prstGeom>
          <a:noFill/>
          <a:ln w="0">
            <a:noFill/>
          </a:ln>
        </p:spPr>
        <p:style>
          <a:lnRef idx="0"/>
          <a:fillRef idx="0"/>
          <a:effectRef idx="0"/>
          <a:fontRef idx="minor"/>
        </p:style>
        <p:txBody>
          <a:bodyPr lIns="0" rIns="0" tIns="0" bIns="0" anchor="t">
            <a:spAutoFit/>
          </a:bodyPr>
          <a:p>
            <a:pPr algn="ctr">
              <a:lnSpc>
                <a:spcPts val="7801"/>
              </a:lnSpc>
              <a:buNone/>
            </a:pPr>
            <a:r>
              <a:rPr b="0" lang="en-US" sz="7500" spc="-1" strike="noStrike">
                <a:solidFill>
                  <a:srgbClr val="ffffff"/>
                </a:solidFill>
                <a:latin typeface="Tomorrow"/>
                <a:ea typeface="Tomorrow"/>
              </a:rPr>
              <a:t>Q&amp;A</a:t>
            </a:r>
            <a:endParaRPr b="0" lang="en-US" sz="7500" spc="-1" strike="noStrike">
              <a:latin typeface="Arial"/>
            </a:endParaRPr>
          </a:p>
          <a:p>
            <a:pPr algn="ctr">
              <a:lnSpc>
                <a:spcPts val="7801"/>
              </a:lnSpc>
              <a:buNone/>
            </a:pPr>
            <a:endParaRPr b="0" lang="en-US" sz="7500" spc="-1" strike="noStrike">
              <a:latin typeface="Arial"/>
            </a:endParaRPr>
          </a:p>
          <a:p>
            <a:pPr algn="ctr">
              <a:lnSpc>
                <a:spcPts val="7801"/>
              </a:lnSpc>
              <a:buNone/>
            </a:pPr>
            <a:endParaRPr b="0" lang="en-US" sz="7500" spc="-1" strike="noStrike">
              <a:latin typeface="Arial"/>
            </a:endParaRPr>
          </a:p>
        </p:txBody>
      </p:sp>
    </p:spTree>
  </p:cSld>
  <mc:AlternateContent>
    <mc:Choice Requires="p14">
      <p:transition spd="slow" p14:dur="2000"/>
    </mc:Choice>
    <mc:Fallback>
      <p:transition spd="slow"/>
    </mc:Fallback>
  </mc:AlternateContent>
  <p:timing>
    <p:tnLst>
      <p:par>
        <p:cTn id="127" dur="indefinite" restart="never" nodeType="tmRoot">
          <p:childTnLst>
            <p:seq>
              <p:cTn id="128" dur="indefinite" nodeType="mainSeq">
                <p:childTnLst>
                  <p:par>
                    <p:cTn id="129" fill="hold">
                      <p:stCondLst>
                        <p:cond delay="indefinite"/>
                      </p:stCondLst>
                      <p:childTnLst>
                        <p:par>
                          <p:cTn id="130" fill="hold">
                            <p:stCondLst>
                              <p:cond delay="0"/>
                            </p:stCondLst>
                            <p:childTnLst>
                              <p:par>
                                <p:cTn id="131" nodeType="clickEffect" fill="hold" presetClass="entr" presetID="2" presetSubtype="4">
                                  <p:stCondLst>
                                    <p:cond delay="0"/>
                                  </p:stCondLst>
                                  <p:childTnLst>
                                    <p:set>
                                      <p:cBhvr>
                                        <p:cTn id="132" dur="1" fill="hold">
                                          <p:stCondLst>
                                            <p:cond delay="0"/>
                                          </p:stCondLst>
                                        </p:cTn>
                                        <p:tgtEl>
                                          <p:spTgt spid="121"/>
                                        </p:tgtEl>
                                        <p:attrNameLst>
                                          <p:attrName>style.visibility</p:attrName>
                                        </p:attrNameLst>
                                      </p:cBhvr>
                                      <p:to>
                                        <p:strVal val="visible"/>
                                      </p:to>
                                    </p:set>
                                    <p:anim calcmode="lin" valueType="num">
                                      <p:cBhvr additive="repl">
                                        <p:cTn id="133" dur="500" fill="hold"/>
                                        <p:tgtEl>
                                          <p:spTgt spid="121"/>
                                        </p:tgtEl>
                                        <p:attrNameLst>
                                          <p:attrName>ppt_x</p:attrName>
                                        </p:attrNameLst>
                                      </p:cBhvr>
                                      <p:tavLst>
                                        <p:tav tm="0">
                                          <p:val>
                                            <p:strVal val="#ppt_x"/>
                                          </p:val>
                                        </p:tav>
                                        <p:tav tm="100000">
                                          <p:val>
                                            <p:strVal val="#ppt_x"/>
                                          </p:val>
                                        </p:tav>
                                      </p:tavLst>
                                    </p:anim>
                                    <p:anim calcmode="lin" valueType="num">
                                      <p:cBhvr additive="repl">
                                        <p:cTn id="134"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52" name="TextBox 5"/>
          <p:cNvSpPr/>
          <p:nvPr/>
        </p:nvSpPr>
        <p:spPr>
          <a:xfrm>
            <a:off x="1028880" y="4084560"/>
            <a:ext cx="7424280" cy="1310040"/>
          </a:xfrm>
          <a:prstGeom prst="rect">
            <a:avLst/>
          </a:prstGeom>
          <a:noFill/>
          <a:ln w="0">
            <a:noFill/>
          </a:ln>
        </p:spPr>
        <p:style>
          <a:lnRef idx="0"/>
          <a:fillRef idx="0"/>
          <a:effectRef idx="0"/>
          <a:fontRef idx="minor"/>
        </p:style>
        <p:txBody>
          <a:bodyPr lIns="0" rIns="0" tIns="0" bIns="0" anchor="t">
            <a:spAutoFit/>
          </a:bodyPr>
          <a:p>
            <a:pPr algn="just">
              <a:lnSpc>
                <a:spcPts val="2580"/>
              </a:lnSpc>
              <a:buNone/>
              <a:tabLst>
                <a:tab algn="l" pos="0"/>
              </a:tabLst>
            </a:pPr>
            <a:endParaRPr b="0" lang="en-US" sz="2000" spc="-1" strike="noStrike">
              <a:latin typeface="Arial"/>
            </a:endParaRPr>
          </a:p>
          <a:p>
            <a:pPr algn="just">
              <a:lnSpc>
                <a:spcPts val="2580"/>
              </a:lnSpc>
              <a:buNone/>
              <a:tabLst>
                <a:tab algn="l" pos="0"/>
              </a:tabLst>
            </a:pPr>
            <a:endParaRPr b="0" lang="en-US" sz="2000" spc="-1" strike="noStrike">
              <a:latin typeface="Arial"/>
            </a:endParaRPr>
          </a:p>
          <a:p>
            <a:pPr algn="just">
              <a:lnSpc>
                <a:spcPts val="2580"/>
              </a:lnSpc>
              <a:buNone/>
              <a:tabLst>
                <a:tab algn="l" pos="0"/>
              </a:tabLst>
            </a:pPr>
            <a:endParaRPr b="0" lang="en-US" sz="2000" spc="-1" strike="noStrike">
              <a:latin typeface="Arial"/>
            </a:endParaRPr>
          </a:p>
          <a:p>
            <a:pPr algn="just">
              <a:lnSpc>
                <a:spcPts val="2580"/>
              </a:lnSpc>
              <a:buNone/>
              <a:tabLst>
                <a:tab algn="l" pos="0"/>
              </a:tabLst>
            </a:pPr>
            <a:endParaRPr b="0" lang="en-US" sz="2000" spc="-1" strike="noStrike">
              <a:latin typeface="Arial"/>
            </a:endParaRPr>
          </a:p>
        </p:txBody>
      </p:sp>
      <p:grpSp>
        <p:nvGrpSpPr>
          <p:cNvPr id="53" name="Group 6"/>
          <p:cNvGrpSpPr/>
          <p:nvPr/>
        </p:nvGrpSpPr>
        <p:grpSpPr>
          <a:xfrm>
            <a:off x="2117520" y="4084560"/>
            <a:ext cx="4290840" cy="4720320"/>
            <a:chOff x="2117520" y="4084560"/>
            <a:chExt cx="4290840" cy="4720320"/>
          </a:xfrm>
        </p:grpSpPr>
        <p:sp>
          <p:nvSpPr>
            <p:cNvPr id="54" name="Freeform 7"/>
            <p:cNvSpPr/>
            <p:nvPr/>
          </p:nvSpPr>
          <p:spPr>
            <a:xfrm>
              <a:off x="2117520" y="4084560"/>
              <a:ext cx="4290840" cy="4720320"/>
            </a:xfrm>
            <a:custGeom>
              <a:avLst/>
              <a:gdLst/>
              <a:ahLst/>
              <a:rect l="l" t="t" r="r" b="b"/>
              <a:pathLst>
                <a:path w="763034" h="763034">
                  <a:moveTo>
                    <a:pt x="437094" y="30694"/>
                  </a:moveTo>
                  <a:lnTo>
                    <a:pt x="732340" y="325940"/>
                  </a:lnTo>
                  <a:cubicBezTo>
                    <a:pt x="763034" y="356634"/>
                    <a:pt x="763034" y="406400"/>
                    <a:pt x="732340" y="437094"/>
                  </a:cubicBezTo>
                  <a:lnTo>
                    <a:pt x="437094" y="732340"/>
                  </a:lnTo>
                  <a:cubicBezTo>
                    <a:pt x="406400" y="763034"/>
                    <a:pt x="356634" y="763034"/>
                    <a:pt x="325940" y="732340"/>
                  </a:cubicBezTo>
                  <a:lnTo>
                    <a:pt x="30694" y="437094"/>
                  </a:lnTo>
                  <a:cubicBezTo>
                    <a:pt x="0" y="406400"/>
                    <a:pt x="0" y="356634"/>
                    <a:pt x="30694" y="325940"/>
                  </a:cubicBezTo>
                  <a:lnTo>
                    <a:pt x="325940" y="30694"/>
                  </a:lnTo>
                  <a:cubicBezTo>
                    <a:pt x="356634" y="0"/>
                    <a:pt x="406400" y="0"/>
                    <a:pt x="437094" y="30694"/>
                  </a:cubicBezTo>
                  <a:close/>
                </a:path>
              </a:pathLst>
            </a:custGeom>
            <a:blipFill rotWithShape="0">
              <a:blip r:embed="rId1"/>
              <a:srcRect/>
              <a:stretch/>
            </a:blipFill>
            <a:ln w="0">
              <a:noFill/>
            </a:ln>
          </p:spPr>
          <p:style>
            <a:lnRef idx="0"/>
            <a:fillRef idx="0"/>
            <a:effectRef idx="0"/>
            <a:fontRef idx="minor"/>
          </p:style>
        </p:sp>
      </p:grpSp>
      <p:sp>
        <p:nvSpPr>
          <p:cNvPr id="55" name="Freeform 10"/>
          <p:cNvSpPr/>
          <p:nvPr/>
        </p:nvSpPr>
        <p:spPr>
          <a:xfrm>
            <a:off x="12815280" y="7029000"/>
            <a:ext cx="13629960" cy="8228880"/>
          </a:xfrm>
          <a:custGeom>
            <a:avLst/>
            <a:gdLst/>
            <a:ahLst/>
            <a:rect l="l" t="t" r="r" b="b"/>
            <a:pathLst>
              <a:path w="13630807" h="8229600">
                <a:moveTo>
                  <a:pt x="0" y="0"/>
                </a:moveTo>
                <a:lnTo>
                  <a:pt x="13630808" y="0"/>
                </a:lnTo>
                <a:lnTo>
                  <a:pt x="13630808" y="8229600"/>
                </a:lnTo>
                <a:lnTo>
                  <a:pt x="0" y="8229600"/>
                </a:lnTo>
                <a:lnTo>
                  <a:pt x="0" y="0"/>
                </a:lnTo>
                <a:close/>
              </a:path>
            </a:pathLst>
          </a:custGeom>
          <a:blipFill rotWithShape="0">
            <a:blip r:embed="rId2"/>
            <a:srcRect/>
            <a:stretch/>
          </a:blipFill>
          <a:ln w="0">
            <a:noFill/>
          </a:ln>
        </p:spPr>
        <p:style>
          <a:lnRef idx="0"/>
          <a:fillRef idx="0"/>
          <a:effectRef idx="0"/>
          <a:fontRef idx="minor"/>
        </p:style>
      </p:sp>
      <p:sp>
        <p:nvSpPr>
          <p:cNvPr id="56" name="Freeform 11"/>
          <p:cNvSpPr/>
          <p:nvPr/>
        </p:nvSpPr>
        <p:spPr>
          <a:xfrm flipH="1">
            <a:off x="-6815880" y="8519040"/>
            <a:ext cx="13629960" cy="8228880"/>
          </a:xfrm>
          <a:custGeom>
            <a:avLst/>
            <a:gdLst/>
            <a:ahLst/>
            <a:rect l="l" t="t" r="r" b="b"/>
            <a:pathLst>
              <a:path w="13630807" h="8229600">
                <a:moveTo>
                  <a:pt x="13630808" y="0"/>
                </a:moveTo>
                <a:lnTo>
                  <a:pt x="0" y="0"/>
                </a:lnTo>
                <a:lnTo>
                  <a:pt x="0" y="8229600"/>
                </a:lnTo>
                <a:lnTo>
                  <a:pt x="13630808" y="8229600"/>
                </a:lnTo>
                <a:lnTo>
                  <a:pt x="13630808" y="0"/>
                </a:lnTo>
                <a:close/>
              </a:path>
            </a:pathLst>
          </a:custGeom>
          <a:blipFill rotWithShape="0">
            <a:blip r:embed="rId3"/>
            <a:srcRect/>
            <a:stretch/>
          </a:blipFill>
          <a:ln w="0">
            <a:noFill/>
          </a:ln>
        </p:spPr>
        <p:style>
          <a:lnRef idx="0"/>
          <a:fillRef idx="0"/>
          <a:effectRef idx="0"/>
          <a:fontRef idx="minor"/>
        </p:style>
      </p:sp>
      <p:sp>
        <p:nvSpPr>
          <p:cNvPr id="57" name="TextBox 12"/>
          <p:cNvSpPr/>
          <p:nvPr/>
        </p:nvSpPr>
        <p:spPr>
          <a:xfrm>
            <a:off x="1028880" y="2491560"/>
            <a:ext cx="7424280" cy="1333080"/>
          </a:xfrm>
          <a:prstGeom prst="rect">
            <a:avLst/>
          </a:prstGeom>
          <a:noFill/>
          <a:ln w="0">
            <a:noFill/>
          </a:ln>
        </p:spPr>
        <p:style>
          <a:lnRef idx="0"/>
          <a:fillRef idx="0"/>
          <a:effectRef idx="0"/>
          <a:fontRef idx="minor"/>
        </p:style>
        <p:txBody>
          <a:bodyPr lIns="0" rIns="0" tIns="0" bIns="0" anchor="t">
            <a:spAutoFit/>
          </a:bodyPr>
          <a:p>
            <a:pPr algn="just">
              <a:lnSpc>
                <a:spcPts val="10500"/>
              </a:lnSpc>
              <a:buNone/>
            </a:pPr>
            <a:r>
              <a:rPr b="0" lang="en-US" sz="7500" spc="-1" strike="noStrike">
                <a:solidFill>
                  <a:srgbClr val="ffffff"/>
                </a:solidFill>
                <a:latin typeface="Tomorrow"/>
                <a:ea typeface="Tomorrow"/>
              </a:rPr>
              <a:t>Speaker:</a:t>
            </a:r>
            <a:endParaRPr b="0" lang="en-US" sz="7500" spc="-1" strike="noStrike">
              <a:latin typeface="Arial"/>
            </a:endParaRPr>
          </a:p>
        </p:txBody>
      </p:sp>
      <p:sp>
        <p:nvSpPr>
          <p:cNvPr id="58" name="TextBox 5"/>
          <p:cNvSpPr/>
          <p:nvPr/>
        </p:nvSpPr>
        <p:spPr>
          <a:xfrm>
            <a:off x="7746480" y="4739040"/>
            <a:ext cx="9059760" cy="3275640"/>
          </a:xfrm>
          <a:prstGeom prst="rect">
            <a:avLst/>
          </a:prstGeom>
          <a:noFill/>
          <a:ln w="0">
            <a:noFill/>
          </a:ln>
        </p:spPr>
        <p:style>
          <a:lnRef idx="0"/>
          <a:fillRef idx="0"/>
          <a:effectRef idx="0"/>
          <a:fontRef idx="minor"/>
        </p:style>
        <p:txBody>
          <a:bodyPr lIns="0" rIns="0" tIns="0" bIns="0" anchor="t">
            <a:spAutoFit/>
          </a:bodyPr>
          <a:p>
            <a:pPr algn="just">
              <a:lnSpc>
                <a:spcPts val="2580"/>
              </a:lnSpc>
              <a:buNone/>
              <a:tabLst>
                <a:tab algn="l" pos="0"/>
              </a:tabLst>
            </a:pPr>
            <a:r>
              <a:rPr b="0" lang="en-US" sz="4400" spc="-109" strike="noStrike">
                <a:solidFill>
                  <a:srgbClr val="ffffff"/>
                </a:solidFill>
                <a:latin typeface="Tomorrow"/>
                <a:ea typeface="Tomorrow"/>
              </a:rPr>
              <a:t>Viktor Volke </a:t>
            </a:r>
            <a:endParaRPr b="0" lang="en-US" sz="4400" spc="-1" strike="noStrike">
              <a:latin typeface="Arial"/>
            </a:endParaRPr>
          </a:p>
          <a:p>
            <a:pPr algn="just">
              <a:lnSpc>
                <a:spcPts val="2580"/>
              </a:lnSpc>
              <a:buNone/>
              <a:tabLst>
                <a:tab algn="l" pos="0"/>
              </a:tabLst>
            </a:pPr>
            <a:endParaRPr b="0" lang="en-US" sz="4400" spc="-1" strike="noStrike">
              <a:latin typeface="Arial"/>
            </a:endParaRPr>
          </a:p>
          <a:p>
            <a:pPr marL="343080" indent="-343080" algn="just">
              <a:lnSpc>
                <a:spcPts val="2580"/>
              </a:lnSpc>
              <a:buClr>
                <a:srgbClr val="ffffff"/>
              </a:buClr>
              <a:buFont typeface="StarSymbol"/>
              <a:buChar char="-"/>
              <a:tabLst>
                <a:tab algn="l" pos="0"/>
              </a:tabLst>
            </a:pPr>
            <a:r>
              <a:rPr b="0" lang="en-US" sz="3200" spc="-109" strike="noStrike">
                <a:solidFill>
                  <a:srgbClr val="ffffff"/>
                </a:solidFill>
                <a:latin typeface="Tomorrow"/>
                <a:ea typeface="Tomorrow"/>
              </a:rPr>
              <a:t>Cyber Security Epic Owner and Architect at Volvo</a:t>
            </a:r>
            <a:endParaRPr b="0" lang="en-US" sz="3200" spc="-1" strike="noStrike">
              <a:latin typeface="Arial"/>
            </a:endParaRPr>
          </a:p>
          <a:p>
            <a:pPr algn="just">
              <a:lnSpc>
                <a:spcPts val="2580"/>
              </a:lnSpc>
              <a:buNone/>
              <a:tabLst>
                <a:tab algn="l" pos="0"/>
              </a:tabLst>
            </a:pPr>
            <a:endParaRPr b="0" lang="en-US" sz="3200" spc="-1" strike="noStrike">
              <a:latin typeface="Arial"/>
            </a:endParaRPr>
          </a:p>
          <a:p>
            <a:pPr marL="343080" indent="-343080" algn="just">
              <a:lnSpc>
                <a:spcPts val="2580"/>
              </a:lnSpc>
              <a:buClr>
                <a:srgbClr val="ffffff"/>
              </a:buClr>
              <a:buFont typeface="StarSymbol"/>
              <a:buChar char="-"/>
              <a:tabLst>
                <a:tab algn="l" pos="0"/>
              </a:tabLst>
            </a:pPr>
            <a:r>
              <a:rPr b="0" lang="en-US" sz="3200" spc="-109" strike="noStrike">
                <a:solidFill>
                  <a:srgbClr val="ffffff"/>
                </a:solidFill>
                <a:latin typeface="Tomorrow"/>
                <a:ea typeface="Tomorrow"/>
              </a:rPr>
              <a:t>IEC62433 assessor and pentester at Riscure</a:t>
            </a:r>
            <a:endParaRPr b="0" lang="en-US" sz="3200" spc="-1" strike="noStrike">
              <a:latin typeface="Arial"/>
            </a:endParaRPr>
          </a:p>
          <a:p>
            <a:pPr algn="just">
              <a:lnSpc>
                <a:spcPts val="2580"/>
              </a:lnSpc>
              <a:buNone/>
              <a:tabLst>
                <a:tab algn="l" pos="0"/>
              </a:tabLst>
            </a:pPr>
            <a:endParaRPr b="0" lang="en-US" sz="3200" spc="-1" strike="noStrike">
              <a:latin typeface="Arial"/>
            </a:endParaRPr>
          </a:p>
          <a:p>
            <a:pPr marL="343080" indent="-343080" algn="just">
              <a:lnSpc>
                <a:spcPts val="2580"/>
              </a:lnSpc>
              <a:buClr>
                <a:srgbClr val="ffffff"/>
              </a:buClr>
              <a:buFont typeface="StarSymbol"/>
              <a:buChar char="-"/>
              <a:tabLst>
                <a:tab algn="l" pos="0"/>
              </a:tabLst>
            </a:pPr>
            <a:r>
              <a:rPr b="0" lang="en-US" sz="3200" spc="-109" strike="noStrike">
                <a:solidFill>
                  <a:srgbClr val="ffffff"/>
                </a:solidFill>
                <a:latin typeface="Tomorrow"/>
                <a:ea typeface="DejaVu Sans"/>
              </a:rPr>
              <a:t>Android and Linux  IoT developer</a:t>
            </a:r>
            <a:endParaRPr b="0" lang="en-US" sz="3200" spc="-1" strike="noStrike">
              <a:latin typeface="Arial"/>
            </a:endParaRPr>
          </a:p>
          <a:p>
            <a:pPr algn="just">
              <a:lnSpc>
                <a:spcPts val="2580"/>
              </a:lnSpc>
              <a:buNone/>
              <a:tabLst>
                <a:tab algn="l" pos="0"/>
              </a:tabLst>
            </a:pPr>
            <a:endParaRPr b="0" lang="en-US" sz="2000" spc="-1" strike="noStrike">
              <a:latin typeface="Arial"/>
            </a:endParaRPr>
          </a:p>
        </p:txBody>
      </p:sp>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childTnLst>
                  <p:par>
                    <p:cTn id="15" fill="hold">
                      <p:stCondLst>
                        <p:cond delay="indefinite"/>
                      </p:stCondLst>
                      <p:childTnLst>
                        <p:par>
                          <p:cTn id="16" fill="hold">
                            <p:stCondLst>
                              <p:cond delay="0"/>
                            </p:stCondLst>
                            <p:childTnLst>
                              <p:par>
                                <p:cTn id="17" nodeType="clickEffect" fill="hold" presetClass="entr" presetID="10">
                                  <p:stCondLst>
                                    <p:cond delay="0"/>
                                  </p:stCondLst>
                                  <p:childTnLst>
                                    <p:set>
                                      <p:cBhvr>
                                        <p:cTn id="18" dur="1" fill="hold">
                                          <p:stCondLst>
                                            <p:cond delay="0"/>
                                          </p:stCondLst>
                                        </p:cTn>
                                        <p:tgtEl>
                                          <p:spTgt spid="53"/>
                                        </p:tgtEl>
                                        <p:attrNameLst>
                                          <p:attrName>style.visibility</p:attrName>
                                        </p:attrNameLst>
                                      </p:cBhvr>
                                      <p:to>
                                        <p:strVal val="visible"/>
                                      </p:to>
                                    </p:set>
                                    <p:animEffect filter="fade" transition="in">
                                      <p:cBhvr additive="repl">
                                        <p:cTn id="19" dur="500"/>
                                        <p:tgtEl>
                                          <p:spTgt spid="53"/>
                                        </p:tgtEl>
                                      </p:cBhvr>
                                    </p:animEffect>
                                  </p:childTnLst>
                                </p:cTn>
                              </p:par>
                              <p:par>
                                <p:cTn id="20" nodeType="withEffect" fill="hold" presetClass="entr" presetID="10">
                                  <p:stCondLst>
                                    <p:cond delay="0"/>
                                  </p:stCondLst>
                                  <p:childTnLst>
                                    <p:set>
                                      <p:cBhvr>
                                        <p:cTn id="21" dur="1" fill="hold">
                                          <p:stCondLst>
                                            <p:cond delay="0"/>
                                          </p:stCondLst>
                                        </p:cTn>
                                        <p:tgtEl>
                                          <p:spTgt spid="58"/>
                                        </p:tgtEl>
                                        <p:attrNameLst>
                                          <p:attrName>style.visibility</p:attrName>
                                        </p:attrNameLst>
                                      </p:cBhvr>
                                      <p:to>
                                        <p:strVal val="visible"/>
                                      </p:to>
                                    </p:set>
                                    <p:animEffect filter="fade" transition="in">
                                      <p:cBhvr additive="repl">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10">
                                  <p:stCondLst>
                                    <p:cond delay="0"/>
                                  </p:stCondLst>
                                  <p:endCondLst>
                                    <p:cond delay="0" evt="begin">
                                      <p:tn val="25"/>
                                    </p:cond>
                                  </p:endCondLst>
                                  <p:childTnLst>
                                    <p:set>
                                      <p:cBhvr>
                                        <p:cTn id="26" dur="1" fill="hold">
                                          <p:stCondLst>
                                            <p:cond delay="0"/>
                                          </p:stCondLst>
                                        </p:cTn>
                                        <p:tgtEl>
                                          <p:spTgt spid="52"/>
                                        </p:tgtEl>
                                        <p:attrNameLst>
                                          <p:attrName>style.visibility</p:attrName>
                                        </p:attrNameLst>
                                      </p:cBhvr>
                                      <p:to>
                                        <p:strVal val="visible"/>
                                      </p:to>
                                    </p:set>
                                    <p:animEffect filter="fade" transition="in">
                                      <p:cBhvr additive="repl">
                                        <p:cTn id="27" dur="500"/>
                                        <p:tgtEl>
                                          <p:spTgt spid="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grpSp>
        <p:nvGrpSpPr>
          <p:cNvPr id="59" name="Group 3"/>
          <p:cNvGrpSpPr/>
          <p:nvPr/>
        </p:nvGrpSpPr>
        <p:grpSpPr>
          <a:xfrm>
            <a:off x="11436480" y="-2371680"/>
            <a:ext cx="10785960" cy="10758240"/>
            <a:chOff x="11436480" y="-2371680"/>
            <a:chExt cx="10785960" cy="10758240"/>
          </a:xfrm>
        </p:grpSpPr>
        <p:sp>
          <p:nvSpPr>
            <p:cNvPr id="60" name="Freeform 4"/>
            <p:cNvSpPr/>
            <p:nvPr/>
          </p:nvSpPr>
          <p:spPr>
            <a:xfrm>
              <a:off x="11436480" y="-2371680"/>
              <a:ext cx="10785960" cy="10758240"/>
            </a:xfrm>
            <a:custGeom>
              <a:avLst/>
              <a:gdLst/>
              <a:ahLst/>
              <a:rect l="l" t="t" r="r" b="b"/>
              <a:pathLst>
                <a:path w="780813" h="780813">
                  <a:moveTo>
                    <a:pt x="417709" y="11309"/>
                  </a:moveTo>
                  <a:lnTo>
                    <a:pt x="769505" y="363105"/>
                  </a:lnTo>
                  <a:cubicBezTo>
                    <a:pt x="776746" y="370346"/>
                    <a:pt x="780814" y="380167"/>
                    <a:pt x="780814" y="390407"/>
                  </a:cubicBezTo>
                  <a:cubicBezTo>
                    <a:pt x="780814" y="400647"/>
                    <a:pt x="776746" y="410468"/>
                    <a:pt x="769505" y="417709"/>
                  </a:cubicBezTo>
                  <a:lnTo>
                    <a:pt x="417709" y="769505"/>
                  </a:lnTo>
                  <a:cubicBezTo>
                    <a:pt x="410468" y="776746"/>
                    <a:pt x="400647" y="780814"/>
                    <a:pt x="390407" y="780814"/>
                  </a:cubicBezTo>
                  <a:cubicBezTo>
                    <a:pt x="380167" y="780814"/>
                    <a:pt x="370346" y="776746"/>
                    <a:pt x="363105" y="769505"/>
                  </a:cubicBezTo>
                  <a:lnTo>
                    <a:pt x="11309" y="417709"/>
                  </a:lnTo>
                  <a:cubicBezTo>
                    <a:pt x="4068" y="410468"/>
                    <a:pt x="0" y="400647"/>
                    <a:pt x="0" y="390407"/>
                  </a:cubicBezTo>
                  <a:cubicBezTo>
                    <a:pt x="0" y="380167"/>
                    <a:pt x="4068" y="370346"/>
                    <a:pt x="11309" y="363105"/>
                  </a:cubicBezTo>
                  <a:lnTo>
                    <a:pt x="363105" y="11309"/>
                  </a:lnTo>
                  <a:cubicBezTo>
                    <a:pt x="370346" y="4068"/>
                    <a:pt x="380167" y="0"/>
                    <a:pt x="390407" y="0"/>
                  </a:cubicBezTo>
                  <a:cubicBezTo>
                    <a:pt x="400647" y="0"/>
                    <a:pt x="410468" y="4068"/>
                    <a:pt x="417709" y="11309"/>
                  </a:cubicBezTo>
                  <a:close/>
                </a:path>
              </a:pathLst>
            </a:custGeom>
            <a:blipFill rotWithShape="0">
              <a:blip r:embed="rId1"/>
              <a:srcRect/>
              <a:stretch/>
            </a:blipFill>
            <a:ln w="0">
              <a:noFill/>
            </a:ln>
          </p:spPr>
          <p:style>
            <a:lnRef idx="0"/>
            <a:fillRef idx="0"/>
            <a:effectRef idx="0"/>
            <a:fontRef idx="minor"/>
          </p:style>
        </p:sp>
      </p:grpSp>
      <p:sp>
        <p:nvSpPr>
          <p:cNvPr id="61" name="Freeform 5"/>
          <p:cNvSpPr/>
          <p:nvPr/>
        </p:nvSpPr>
        <p:spPr>
          <a:xfrm rot="787800">
            <a:off x="-388080" y="7640640"/>
            <a:ext cx="10949760" cy="4639680"/>
          </a:xfrm>
          <a:custGeom>
            <a:avLst/>
            <a:gdLst/>
            <a:ahLst/>
            <a:rect l="l" t="t" r="r" b="b"/>
            <a:pathLst>
              <a:path w="10950493" h="4640272">
                <a:moveTo>
                  <a:pt x="0" y="0"/>
                </a:moveTo>
                <a:lnTo>
                  <a:pt x="10950494" y="0"/>
                </a:lnTo>
                <a:lnTo>
                  <a:pt x="10950494" y="4640272"/>
                </a:lnTo>
                <a:lnTo>
                  <a:pt x="0" y="4640272"/>
                </a:lnTo>
                <a:lnTo>
                  <a:pt x="0" y="0"/>
                </a:lnTo>
                <a:close/>
              </a:path>
            </a:pathLst>
          </a:custGeom>
          <a:blipFill rotWithShape="0">
            <a:blip r:embed="rId2"/>
            <a:srcRect/>
            <a:stretch/>
          </a:blipFill>
          <a:ln w="0">
            <a:noFill/>
          </a:ln>
        </p:spPr>
        <p:style>
          <a:lnRef idx="0"/>
          <a:fillRef idx="0"/>
          <a:effectRef idx="0"/>
          <a:fontRef idx="minor"/>
        </p:style>
      </p:sp>
      <p:sp>
        <p:nvSpPr>
          <p:cNvPr id="62" name="Freeform 6"/>
          <p:cNvSpPr/>
          <p:nvPr/>
        </p:nvSpPr>
        <p:spPr>
          <a:xfrm flipH="1" rot="11266200">
            <a:off x="2514960" y="-3369960"/>
            <a:ext cx="10949760" cy="4639320"/>
          </a:xfrm>
          <a:custGeom>
            <a:avLst/>
            <a:gdLst/>
            <a:ahLst/>
            <a:rect l="l" t="t" r="r" b="b"/>
            <a:pathLst>
              <a:path w="10950493" h="4640272">
                <a:moveTo>
                  <a:pt x="10950494" y="0"/>
                </a:moveTo>
                <a:lnTo>
                  <a:pt x="0" y="0"/>
                </a:lnTo>
                <a:lnTo>
                  <a:pt x="0" y="4640272"/>
                </a:lnTo>
                <a:lnTo>
                  <a:pt x="10950494" y="4640272"/>
                </a:lnTo>
                <a:lnTo>
                  <a:pt x="10950494" y="0"/>
                </a:lnTo>
                <a:close/>
              </a:path>
            </a:pathLst>
          </a:custGeom>
          <a:blipFill rotWithShape="0">
            <a:blip r:embed="rId3"/>
            <a:srcRect/>
            <a:stretch/>
          </a:blipFill>
          <a:ln w="0">
            <a:noFill/>
          </a:ln>
        </p:spPr>
        <p:style>
          <a:lnRef idx="0"/>
          <a:fillRef idx="0"/>
          <a:effectRef idx="0"/>
          <a:fontRef idx="minor"/>
        </p:style>
      </p:sp>
      <p:sp>
        <p:nvSpPr>
          <p:cNvPr id="63" name="TextBox 7"/>
          <p:cNvSpPr/>
          <p:nvPr/>
        </p:nvSpPr>
        <p:spPr>
          <a:xfrm>
            <a:off x="1028880" y="1164600"/>
            <a:ext cx="12699720" cy="990360"/>
          </a:xfrm>
          <a:prstGeom prst="rect">
            <a:avLst/>
          </a:prstGeom>
          <a:noFill/>
          <a:ln w="0">
            <a:noFill/>
          </a:ln>
        </p:spPr>
        <p:style>
          <a:lnRef idx="0"/>
          <a:fillRef idx="0"/>
          <a:effectRef idx="0"/>
          <a:fontRef idx="minor"/>
        </p:style>
        <p:txBody>
          <a:bodyPr lIns="0" rIns="0" tIns="0" bIns="0" anchor="t">
            <a:spAutoFit/>
          </a:bodyPr>
          <a:p>
            <a:pPr>
              <a:lnSpc>
                <a:spcPts val="7801"/>
              </a:lnSpc>
              <a:buNone/>
            </a:pPr>
            <a:r>
              <a:rPr b="0" lang="en-US" sz="6000" spc="-1" strike="noStrike">
                <a:solidFill>
                  <a:srgbClr val="ffffff"/>
                </a:solidFill>
                <a:latin typeface="Tomorrow"/>
                <a:ea typeface="Tomorrow"/>
              </a:rPr>
              <a:t>History of Trusting </a:t>
            </a:r>
            <a:endParaRPr b="0" lang="en-US" sz="6000" spc="-1" strike="noStrike">
              <a:latin typeface="Arial"/>
            </a:endParaRPr>
          </a:p>
        </p:txBody>
      </p:sp>
      <p:sp>
        <p:nvSpPr>
          <p:cNvPr id="64" name="TextBox 9"/>
          <p:cNvSpPr/>
          <p:nvPr/>
        </p:nvSpPr>
        <p:spPr>
          <a:xfrm>
            <a:off x="876960" y="4572000"/>
            <a:ext cx="12381840" cy="3517920"/>
          </a:xfrm>
          <a:prstGeom prst="rect">
            <a:avLst/>
          </a:prstGeom>
          <a:noFill/>
          <a:ln w="0">
            <a:noFill/>
          </a:ln>
        </p:spPr>
        <p:style>
          <a:lnRef idx="0"/>
          <a:fillRef idx="0"/>
          <a:effectRef idx="0"/>
          <a:fontRef idx="minor"/>
        </p:style>
        <p:txBody>
          <a:bodyPr lIns="0" rIns="0" tIns="0" bIns="0" anchor="t">
            <a:spAutoFit/>
          </a:bodyPr>
          <a:p>
            <a:pPr>
              <a:lnSpc>
                <a:spcPct val="100000"/>
              </a:lnSpc>
              <a:spcBef>
                <a:spcPts val="865"/>
              </a:spcBef>
              <a:buNone/>
              <a:tabLst>
                <a:tab algn="l" pos="0"/>
              </a:tabLst>
            </a:pPr>
            <a:r>
              <a:rPr b="0" lang="en-US" sz="3600" spc="-109" strike="noStrike">
                <a:solidFill>
                  <a:srgbClr val="ffffff"/>
                </a:solidFill>
                <a:latin typeface="Tomorrow"/>
                <a:ea typeface="Tomorrow"/>
              </a:rPr>
              <a:t>J. H. Ellis 1970 (C. Cocks and M. Williamson 1973) :</a:t>
            </a:r>
            <a:br>
              <a:rPr sz="3600"/>
            </a:br>
            <a:r>
              <a:rPr b="0" lang="en-US" sz="2200" spc="-109" strike="noStrike">
                <a:solidFill>
                  <a:srgbClr val="ffffff"/>
                </a:solidFill>
                <a:latin typeface="Tomorrow"/>
                <a:ea typeface="Tomorrow"/>
              </a:rPr>
              <a:t>@ Government Communications Headquarters, UK</a:t>
            </a:r>
            <a:endParaRPr b="0" lang="en-US" sz="2200" spc="-1" strike="noStrike">
              <a:latin typeface="Arial"/>
            </a:endParaRPr>
          </a:p>
          <a:p>
            <a:pPr algn="just">
              <a:lnSpc>
                <a:spcPct val="100000"/>
              </a:lnSpc>
              <a:spcBef>
                <a:spcPts val="865"/>
              </a:spcBef>
              <a:buNone/>
              <a:tabLst>
                <a:tab algn="l" pos="0"/>
              </a:tabLst>
            </a:pPr>
            <a:endParaRPr b="0" lang="en-US" sz="1800" spc="-1" strike="noStrike">
              <a:latin typeface="Arial"/>
            </a:endParaRPr>
          </a:p>
          <a:p>
            <a:pPr algn="just">
              <a:lnSpc>
                <a:spcPct val="100000"/>
              </a:lnSpc>
              <a:spcBef>
                <a:spcPts val="865"/>
              </a:spcBef>
              <a:buNone/>
              <a:tabLst>
                <a:tab algn="l" pos="0"/>
              </a:tabLst>
            </a:pPr>
            <a:r>
              <a:rPr b="0" lang="en-US" sz="3600" spc="-1" strike="noStrike">
                <a:solidFill>
                  <a:srgbClr val="ffffff"/>
                </a:solidFill>
                <a:latin typeface="Tomorrow"/>
                <a:ea typeface="Tomorrow"/>
              </a:rPr>
              <a:t>“</a:t>
            </a:r>
            <a:r>
              <a:rPr b="0" lang="en-US" sz="3600" spc="-1" strike="noStrike">
                <a:solidFill>
                  <a:srgbClr val="ffffff"/>
                </a:solidFill>
                <a:latin typeface="Tomorrow"/>
                <a:ea typeface="Tomorrow"/>
              </a:rPr>
              <a:t>Possibility of Non-Secret Encryption”</a:t>
            </a:r>
            <a:endParaRPr b="0" lang="en-US" sz="3600" spc="-1" strike="noStrike">
              <a:latin typeface="Arial"/>
            </a:endParaRPr>
          </a:p>
          <a:p>
            <a:pPr algn="just">
              <a:lnSpc>
                <a:spcPct val="100000"/>
              </a:lnSpc>
              <a:spcBef>
                <a:spcPts val="865"/>
              </a:spcBef>
              <a:buNone/>
              <a:tabLst>
                <a:tab algn="l" pos="0"/>
              </a:tabLst>
            </a:pPr>
            <a:endParaRPr b="0" lang="en-US" sz="1800" spc="-1" strike="noStrike">
              <a:latin typeface="Arial"/>
            </a:endParaRPr>
          </a:p>
          <a:p>
            <a:pPr algn="just">
              <a:lnSpc>
                <a:spcPct val="100000"/>
              </a:lnSpc>
              <a:spcBef>
                <a:spcPts val="865"/>
              </a:spcBef>
              <a:buNone/>
              <a:tabLst>
                <a:tab algn="l" pos="0"/>
              </a:tabLst>
            </a:pPr>
            <a:r>
              <a:rPr b="0" lang="en-US" sz="3600" spc="-109" strike="noStrike">
                <a:solidFill>
                  <a:srgbClr val="ffffff"/>
                </a:solidFill>
                <a:latin typeface="Tomorrow"/>
                <a:ea typeface="Tomorrow"/>
              </a:rPr>
              <a:t> </a:t>
            </a:r>
            <a:r>
              <a:rPr b="0" lang="en-US" sz="3600" spc="-109" strike="noStrike">
                <a:solidFill>
                  <a:srgbClr val="ffffff"/>
                </a:solidFill>
                <a:latin typeface="Tomorrow"/>
                <a:ea typeface="Tomorrow"/>
              </a:rPr>
              <a:t>- Public Key Cryptography – all works classified till 1997  </a:t>
            </a:r>
            <a:endParaRPr b="0" lang="en-US" sz="3600" spc="-1" strike="noStrike">
              <a:latin typeface="Arial"/>
            </a:endParaRPr>
          </a:p>
        </p:txBody>
      </p:sp>
    </p:spTree>
  </p:cSld>
  <mc:AlternateContent>
    <mc:Choice Requires="p14">
      <p:transition spd="slow" p14:dur="2000"/>
    </mc:Choice>
    <mc:Fallback>
      <p:transition spd="slow"/>
    </mc:Fallback>
  </mc:AlternateContent>
  <p:timing>
    <p:tnLst>
      <p:par>
        <p:cTn id="28" dur="indefinite" restart="never" nodeType="tmRoot">
          <p:childTnLst>
            <p:seq>
              <p:cTn id="29" dur="indefinite" nodeType="mainSeq">
                <p:childTnLst>
                  <p:par>
                    <p:cTn id="30" fill="hold">
                      <p:stCondLst>
                        <p:cond delay="indefinite"/>
                      </p:stCondLst>
                      <p:childTnLst>
                        <p:par>
                          <p:cTn id="31" fill="hold">
                            <p:stCondLst>
                              <p:cond delay="0"/>
                            </p:stCondLst>
                            <p:childTnLst>
                              <p:par>
                                <p:cTn id="32" nodeType="clickEffect" fill="hold" presetClass="entr" presetID="10">
                                  <p:stCondLst>
                                    <p:cond delay="0"/>
                                  </p:stCondLst>
                                  <p:childTnLst>
                                    <p:set>
                                      <p:cBhvr>
                                        <p:cTn id="33" dur="1" fill="hold">
                                          <p:stCondLst>
                                            <p:cond delay="0"/>
                                          </p:stCondLst>
                                        </p:cTn>
                                        <p:tgtEl>
                                          <p:spTgt spid="63"/>
                                        </p:tgtEl>
                                        <p:attrNameLst>
                                          <p:attrName>style.visibility</p:attrName>
                                        </p:attrNameLst>
                                      </p:cBhvr>
                                      <p:to>
                                        <p:strVal val="visible"/>
                                      </p:to>
                                    </p:set>
                                    <p:animEffect filter="fade" transition="in">
                                      <p:cBhvr additive="repl">
                                        <p:cTn id="34" dur="500"/>
                                        <p:tgtEl>
                                          <p:spTgt spid="63"/>
                                        </p:tgtEl>
                                      </p:cBhvr>
                                    </p:animEffect>
                                  </p:childTnLst>
                                </p:cTn>
                              </p:par>
                              <p:par>
                                <p:cTn id="35" nodeType="withEffect" fill="hold" presetClass="entr" presetID="10">
                                  <p:stCondLst>
                                    <p:cond delay="0"/>
                                  </p:stCondLst>
                                  <p:childTnLst>
                                    <p:set>
                                      <p:cBhvr>
                                        <p:cTn id="36" dur="1" fill="hold">
                                          <p:stCondLst>
                                            <p:cond delay="0"/>
                                          </p:stCondLst>
                                        </p:cTn>
                                        <p:tgtEl>
                                          <p:spTgt spid="64"/>
                                        </p:tgtEl>
                                        <p:attrNameLst>
                                          <p:attrName>style.visibility</p:attrName>
                                        </p:attrNameLst>
                                      </p:cBhvr>
                                      <p:to>
                                        <p:strVal val="visible"/>
                                      </p:to>
                                    </p:set>
                                    <p:animEffect filter="fade" transition="in">
                                      <p:cBhvr additive="repl">
                                        <p:cTn id="37" dur="500"/>
                                        <p:tgtEl>
                                          <p:spTgt spid="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grpSp>
        <p:nvGrpSpPr>
          <p:cNvPr id="65" name="Group 3"/>
          <p:cNvGrpSpPr/>
          <p:nvPr/>
        </p:nvGrpSpPr>
        <p:grpSpPr>
          <a:xfrm>
            <a:off x="11334960" y="-1050840"/>
            <a:ext cx="10785960" cy="10758240"/>
            <a:chOff x="11334960" y="-1050840"/>
            <a:chExt cx="10785960" cy="10758240"/>
          </a:xfrm>
        </p:grpSpPr>
        <p:sp>
          <p:nvSpPr>
            <p:cNvPr id="66" name="Freeform 4"/>
            <p:cNvSpPr/>
            <p:nvPr/>
          </p:nvSpPr>
          <p:spPr>
            <a:xfrm>
              <a:off x="11334960" y="-1050840"/>
              <a:ext cx="10785960" cy="10758240"/>
            </a:xfrm>
            <a:custGeom>
              <a:avLst/>
              <a:gdLst/>
              <a:ahLst/>
              <a:rect l="l" t="t" r="r" b="b"/>
              <a:pathLst>
                <a:path w="780813" h="780813">
                  <a:moveTo>
                    <a:pt x="417709" y="11309"/>
                  </a:moveTo>
                  <a:lnTo>
                    <a:pt x="769505" y="363105"/>
                  </a:lnTo>
                  <a:cubicBezTo>
                    <a:pt x="776746" y="370346"/>
                    <a:pt x="780814" y="380167"/>
                    <a:pt x="780814" y="390407"/>
                  </a:cubicBezTo>
                  <a:cubicBezTo>
                    <a:pt x="780814" y="400647"/>
                    <a:pt x="776746" y="410468"/>
                    <a:pt x="769505" y="417709"/>
                  </a:cubicBezTo>
                  <a:lnTo>
                    <a:pt x="417709" y="769505"/>
                  </a:lnTo>
                  <a:cubicBezTo>
                    <a:pt x="410468" y="776746"/>
                    <a:pt x="400647" y="780814"/>
                    <a:pt x="390407" y="780814"/>
                  </a:cubicBezTo>
                  <a:cubicBezTo>
                    <a:pt x="380167" y="780814"/>
                    <a:pt x="370346" y="776746"/>
                    <a:pt x="363105" y="769505"/>
                  </a:cubicBezTo>
                  <a:lnTo>
                    <a:pt x="11309" y="417709"/>
                  </a:lnTo>
                  <a:cubicBezTo>
                    <a:pt x="4068" y="410468"/>
                    <a:pt x="0" y="400647"/>
                    <a:pt x="0" y="390407"/>
                  </a:cubicBezTo>
                  <a:cubicBezTo>
                    <a:pt x="0" y="380167"/>
                    <a:pt x="4068" y="370346"/>
                    <a:pt x="11309" y="363105"/>
                  </a:cubicBezTo>
                  <a:lnTo>
                    <a:pt x="363105" y="11309"/>
                  </a:lnTo>
                  <a:cubicBezTo>
                    <a:pt x="370346" y="4068"/>
                    <a:pt x="380167" y="0"/>
                    <a:pt x="390407" y="0"/>
                  </a:cubicBezTo>
                  <a:cubicBezTo>
                    <a:pt x="400647" y="0"/>
                    <a:pt x="410468" y="4068"/>
                    <a:pt x="417709" y="11309"/>
                  </a:cubicBezTo>
                  <a:close/>
                </a:path>
              </a:pathLst>
            </a:custGeom>
            <a:blipFill rotWithShape="0">
              <a:blip r:embed="rId1"/>
              <a:srcRect/>
              <a:stretch/>
            </a:blipFill>
            <a:ln w="0">
              <a:noFill/>
            </a:ln>
          </p:spPr>
          <p:style>
            <a:lnRef idx="0"/>
            <a:fillRef idx="0"/>
            <a:effectRef idx="0"/>
            <a:fontRef idx="minor"/>
          </p:style>
        </p:sp>
      </p:grpSp>
      <p:sp>
        <p:nvSpPr>
          <p:cNvPr id="67" name="Freeform 5"/>
          <p:cNvSpPr/>
          <p:nvPr/>
        </p:nvSpPr>
        <p:spPr>
          <a:xfrm rot="787800">
            <a:off x="-388080" y="7640640"/>
            <a:ext cx="10949760" cy="4639680"/>
          </a:xfrm>
          <a:custGeom>
            <a:avLst/>
            <a:gdLst/>
            <a:ahLst/>
            <a:rect l="l" t="t" r="r" b="b"/>
            <a:pathLst>
              <a:path w="10950493" h="4640272">
                <a:moveTo>
                  <a:pt x="0" y="0"/>
                </a:moveTo>
                <a:lnTo>
                  <a:pt x="10950494" y="0"/>
                </a:lnTo>
                <a:lnTo>
                  <a:pt x="10950494" y="4640272"/>
                </a:lnTo>
                <a:lnTo>
                  <a:pt x="0" y="4640272"/>
                </a:lnTo>
                <a:lnTo>
                  <a:pt x="0" y="0"/>
                </a:lnTo>
                <a:close/>
              </a:path>
            </a:pathLst>
          </a:custGeom>
          <a:blipFill rotWithShape="0">
            <a:blip r:embed="rId2"/>
            <a:srcRect/>
            <a:stretch/>
          </a:blipFill>
          <a:ln w="0">
            <a:noFill/>
          </a:ln>
        </p:spPr>
        <p:style>
          <a:lnRef idx="0"/>
          <a:fillRef idx="0"/>
          <a:effectRef idx="0"/>
          <a:fontRef idx="minor"/>
        </p:style>
      </p:sp>
      <p:sp>
        <p:nvSpPr>
          <p:cNvPr id="68" name="Freeform 6"/>
          <p:cNvSpPr/>
          <p:nvPr/>
        </p:nvSpPr>
        <p:spPr>
          <a:xfrm flipH="1" rot="11266200">
            <a:off x="2514960" y="-3369960"/>
            <a:ext cx="10949760" cy="4639320"/>
          </a:xfrm>
          <a:custGeom>
            <a:avLst/>
            <a:gdLst/>
            <a:ahLst/>
            <a:rect l="l" t="t" r="r" b="b"/>
            <a:pathLst>
              <a:path w="10950493" h="4640272">
                <a:moveTo>
                  <a:pt x="10950494" y="0"/>
                </a:moveTo>
                <a:lnTo>
                  <a:pt x="0" y="0"/>
                </a:lnTo>
                <a:lnTo>
                  <a:pt x="0" y="4640272"/>
                </a:lnTo>
                <a:lnTo>
                  <a:pt x="10950494" y="4640272"/>
                </a:lnTo>
                <a:lnTo>
                  <a:pt x="10950494" y="0"/>
                </a:lnTo>
                <a:close/>
              </a:path>
            </a:pathLst>
          </a:custGeom>
          <a:blipFill rotWithShape="0">
            <a:blip r:embed="rId3"/>
            <a:srcRect/>
            <a:stretch/>
          </a:blipFill>
          <a:ln w="0">
            <a:noFill/>
          </a:ln>
        </p:spPr>
        <p:style>
          <a:lnRef idx="0"/>
          <a:fillRef idx="0"/>
          <a:effectRef idx="0"/>
          <a:fontRef idx="minor"/>
        </p:style>
      </p:sp>
      <p:sp>
        <p:nvSpPr>
          <p:cNvPr id="69" name="TextBox 7"/>
          <p:cNvSpPr/>
          <p:nvPr/>
        </p:nvSpPr>
        <p:spPr>
          <a:xfrm>
            <a:off x="1028880" y="1164600"/>
            <a:ext cx="12699720" cy="990360"/>
          </a:xfrm>
          <a:prstGeom prst="rect">
            <a:avLst/>
          </a:prstGeom>
          <a:noFill/>
          <a:ln w="0">
            <a:noFill/>
          </a:ln>
        </p:spPr>
        <p:style>
          <a:lnRef idx="0"/>
          <a:fillRef idx="0"/>
          <a:effectRef idx="0"/>
          <a:fontRef idx="minor"/>
        </p:style>
        <p:txBody>
          <a:bodyPr lIns="0" rIns="0" tIns="0" bIns="0" anchor="t">
            <a:spAutoFit/>
          </a:bodyPr>
          <a:p>
            <a:pPr>
              <a:lnSpc>
                <a:spcPts val="7801"/>
              </a:lnSpc>
              <a:buNone/>
            </a:pPr>
            <a:r>
              <a:rPr b="0" lang="en-US" sz="6000" spc="-1" strike="noStrike">
                <a:solidFill>
                  <a:srgbClr val="ffffff"/>
                </a:solidFill>
                <a:latin typeface="Tomorrow"/>
                <a:ea typeface="Tomorrow"/>
              </a:rPr>
              <a:t>History of Trusting </a:t>
            </a:r>
            <a:endParaRPr b="0" lang="en-US" sz="6000" spc="-1" strike="noStrike">
              <a:latin typeface="Arial"/>
            </a:endParaRPr>
          </a:p>
        </p:txBody>
      </p:sp>
      <p:sp>
        <p:nvSpPr>
          <p:cNvPr id="70" name="TextBox 9"/>
          <p:cNvSpPr/>
          <p:nvPr/>
        </p:nvSpPr>
        <p:spPr>
          <a:xfrm>
            <a:off x="648360" y="2971800"/>
            <a:ext cx="12381840" cy="7129440"/>
          </a:xfrm>
          <a:prstGeom prst="rect">
            <a:avLst/>
          </a:prstGeom>
          <a:noFill/>
          <a:ln w="0">
            <a:noFill/>
          </a:ln>
        </p:spPr>
        <p:style>
          <a:lnRef idx="0"/>
          <a:fillRef idx="0"/>
          <a:effectRef idx="0"/>
          <a:fontRef idx="minor"/>
        </p:style>
        <p:txBody>
          <a:bodyPr lIns="0" rIns="0" tIns="0" bIns="0" anchor="t">
            <a:spAutoFit/>
          </a:bodyPr>
          <a:p>
            <a:pPr>
              <a:lnSpc>
                <a:spcPct val="100000"/>
              </a:lnSpc>
              <a:buNone/>
              <a:tabLst>
                <a:tab algn="l" pos="0"/>
              </a:tabLst>
            </a:pPr>
            <a:r>
              <a:rPr b="0" lang="en-US" sz="4400" spc="-109" strike="noStrike">
                <a:solidFill>
                  <a:srgbClr val="ffffff"/>
                </a:solidFill>
                <a:latin typeface="Tomorrow"/>
                <a:ea typeface="Tomorrow"/>
              </a:rPr>
              <a:t>WHITFIELD DIFFIE AND MATRIN HELLMAN </a:t>
            </a:r>
            <a:br>
              <a:rPr sz="4400"/>
            </a:br>
            <a:r>
              <a:rPr b="0" lang="en-US" sz="2800" spc="-109" strike="noStrike">
                <a:solidFill>
                  <a:srgbClr val="ffffff"/>
                </a:solidFill>
                <a:latin typeface="Tomorrow"/>
                <a:ea typeface="Tomorrow"/>
              </a:rPr>
              <a:t>@ IEEE Information Theory Workshop Lenox , MA, June 23-25, 1975 </a:t>
            </a:r>
            <a:endParaRPr b="0" lang="en-US" sz="2800" spc="-1" strike="noStrike">
              <a:latin typeface="Arial"/>
              <a:ea typeface="Noto Sans CJK SC"/>
            </a:endParaRPr>
          </a:p>
          <a:p>
            <a:pPr algn="just">
              <a:lnSpc>
                <a:spcPct val="100000"/>
              </a:lnSpc>
              <a:buNone/>
              <a:tabLst>
                <a:tab algn="l" pos="0"/>
              </a:tabLst>
            </a:pPr>
            <a:endParaRPr b="0" lang="en-US" sz="4400" spc="-1" strike="noStrike">
              <a:latin typeface="Arial"/>
              <a:ea typeface="Noto Sans CJK SC"/>
            </a:endParaRPr>
          </a:p>
          <a:p>
            <a:pPr algn="just">
              <a:lnSpc>
                <a:spcPct val="100000"/>
              </a:lnSpc>
              <a:buNone/>
              <a:tabLst>
                <a:tab algn="l" pos="0"/>
              </a:tabLst>
            </a:pPr>
            <a:r>
              <a:rPr b="0" lang="en-US" sz="4400" spc="-1" strike="noStrike">
                <a:solidFill>
                  <a:srgbClr val="ffffff"/>
                </a:solidFill>
                <a:latin typeface="Tomorrow"/>
                <a:ea typeface="Tomorrow"/>
              </a:rPr>
              <a:t>“</a:t>
            </a:r>
            <a:r>
              <a:rPr b="0" lang="en-US" sz="4400" spc="-1" strike="noStrike">
                <a:solidFill>
                  <a:srgbClr val="ffffff"/>
                </a:solidFill>
                <a:latin typeface="Tomorrow"/>
                <a:ea typeface="Tomorrow"/>
              </a:rPr>
              <a:t>the equivalent of a written signature”</a:t>
            </a:r>
            <a:endParaRPr b="0" lang="en-US" sz="4400" spc="-1" strike="noStrike">
              <a:latin typeface="Arial"/>
              <a:ea typeface="Noto Sans CJK SC"/>
            </a:endParaRPr>
          </a:p>
          <a:p>
            <a:pPr algn="just">
              <a:lnSpc>
                <a:spcPct val="100000"/>
              </a:lnSpc>
              <a:buNone/>
              <a:tabLst>
                <a:tab algn="l" pos="0"/>
              </a:tabLst>
            </a:pPr>
            <a:endParaRPr b="0" lang="en-US" sz="4400" spc="-1" strike="noStrike">
              <a:latin typeface="Arial"/>
              <a:ea typeface="Noto Sans CJK SC"/>
            </a:endParaRPr>
          </a:p>
          <a:p>
            <a:pPr>
              <a:lnSpc>
                <a:spcPct val="100000"/>
              </a:lnSpc>
              <a:buNone/>
              <a:tabLst>
                <a:tab algn="l" pos="0"/>
              </a:tabLst>
            </a:pPr>
            <a:r>
              <a:rPr b="0" lang="en-US" sz="4400" spc="-109" strike="noStrike">
                <a:solidFill>
                  <a:srgbClr val="ffffff"/>
                </a:solidFill>
                <a:latin typeface="Tomorrow"/>
                <a:ea typeface="Tomorrow"/>
              </a:rPr>
              <a:t> </a:t>
            </a:r>
            <a:r>
              <a:rPr b="0" lang="en-US" sz="4400" spc="-109" strike="noStrike">
                <a:solidFill>
                  <a:srgbClr val="ffffff"/>
                </a:solidFill>
                <a:latin typeface="Tomorrow"/>
                <a:ea typeface="Tomorrow"/>
              </a:rPr>
              <a:t>- apart from key exchange over a public channel</a:t>
            </a:r>
            <a:endParaRPr b="0" lang="en-US" sz="4400" spc="-1" strike="noStrike">
              <a:latin typeface="Arial"/>
              <a:ea typeface="Noto Sans CJK SC"/>
            </a:endParaRPr>
          </a:p>
          <a:p>
            <a:pPr>
              <a:lnSpc>
                <a:spcPct val="100000"/>
              </a:lnSpc>
              <a:buNone/>
              <a:tabLst>
                <a:tab algn="l" pos="0"/>
              </a:tabLst>
            </a:pPr>
            <a:endParaRPr b="0" lang="en-US" sz="4400" spc="-1" strike="noStrike">
              <a:latin typeface="Arial"/>
              <a:ea typeface="Noto Sans CJK SC"/>
            </a:endParaRPr>
          </a:p>
          <a:p>
            <a:pPr>
              <a:lnSpc>
                <a:spcPct val="100000"/>
              </a:lnSpc>
              <a:buNone/>
              <a:tabLst>
                <a:tab algn="l" pos="0"/>
              </a:tabLst>
            </a:pPr>
            <a:r>
              <a:rPr b="0" lang="en-US" sz="4400" spc="-109" strike="noStrike">
                <a:solidFill>
                  <a:srgbClr val="ffffff"/>
                </a:solidFill>
                <a:latin typeface="Tomorrow"/>
                <a:ea typeface="Tomorrow"/>
              </a:rPr>
              <a:t>Usage of symmetric key cryptography (!)</a:t>
            </a:r>
            <a:endParaRPr b="0" lang="en-US" sz="4400" spc="-1" strike="noStrike">
              <a:latin typeface="Arial"/>
              <a:ea typeface="Noto Sans CJK SC"/>
            </a:endParaRPr>
          </a:p>
          <a:p>
            <a:pPr>
              <a:lnSpc>
                <a:spcPct val="100000"/>
              </a:lnSpc>
              <a:buNone/>
              <a:tabLst>
                <a:tab algn="l" pos="0"/>
              </a:tabLst>
            </a:pPr>
            <a:br>
              <a:rPr sz="4400"/>
            </a:br>
            <a:r>
              <a:rPr b="0" lang="en-US" sz="4400" spc="-109" strike="noStrike">
                <a:solidFill>
                  <a:srgbClr val="ffffff"/>
                </a:solidFill>
                <a:latin typeface="Tomorrow"/>
                <a:ea typeface="Tomorrow"/>
              </a:rPr>
              <a:t> </a:t>
            </a:r>
            <a:endParaRPr b="0" lang="en-US" sz="4400" spc="-1" strike="noStrike">
              <a:latin typeface="Arial"/>
              <a:ea typeface="Noto Sans CJK SC"/>
            </a:endParaRPr>
          </a:p>
        </p:txBody>
      </p:sp>
    </p:spTree>
  </p:cSld>
  <mc:AlternateContent>
    <mc:Choice Requires="p14">
      <p:transition spd="slow" p14:dur="2000"/>
    </mc:Choice>
    <mc:Fallback>
      <p:transition spd="slow"/>
    </mc:Fallback>
  </mc:AlternateContent>
  <p:timing>
    <p:tnLst>
      <p:par>
        <p:cTn id="38" dur="indefinite" restart="never" nodeType="tmRoot">
          <p:childTnLst>
            <p:seq>
              <p:cTn id="39" dur="indefinite" nodeType="mainSeq">
                <p:childTnLst>
                  <p:par>
                    <p:cTn id="40" fill="hold">
                      <p:stCondLst>
                        <p:cond delay="indefinite"/>
                      </p:stCondLst>
                      <p:childTnLst>
                        <p:par>
                          <p:cTn id="41" fill="hold">
                            <p:stCondLst>
                              <p:cond delay="0"/>
                            </p:stCondLst>
                            <p:childTnLst>
                              <p:par>
                                <p:cTn id="42" nodeType="clickEffect" fill="hold" presetClass="entr" presetID="10">
                                  <p:stCondLst>
                                    <p:cond delay="0"/>
                                  </p:stCondLst>
                                  <p:childTnLst>
                                    <p:set>
                                      <p:cBhvr>
                                        <p:cTn id="43" dur="1" fill="hold">
                                          <p:stCondLst>
                                            <p:cond delay="0"/>
                                          </p:stCondLst>
                                        </p:cTn>
                                        <p:tgtEl>
                                          <p:spTgt spid="69"/>
                                        </p:tgtEl>
                                        <p:attrNameLst>
                                          <p:attrName>style.visibility</p:attrName>
                                        </p:attrNameLst>
                                      </p:cBhvr>
                                      <p:to>
                                        <p:strVal val="visible"/>
                                      </p:to>
                                    </p:set>
                                    <p:animEffect filter="fade" transition="in">
                                      <p:cBhvr additive="repl">
                                        <p:cTn id="44" dur="500"/>
                                        <p:tgtEl>
                                          <p:spTgt spid="69"/>
                                        </p:tgtEl>
                                      </p:cBhvr>
                                    </p:animEffect>
                                  </p:childTnLst>
                                </p:cTn>
                              </p:par>
                              <p:par>
                                <p:cTn id="45" nodeType="withEffect" fill="hold" presetClass="entr" presetID="10">
                                  <p:stCondLst>
                                    <p:cond delay="0"/>
                                  </p:stCondLst>
                                  <p:childTnLst>
                                    <p:set>
                                      <p:cBhvr>
                                        <p:cTn id="46" dur="1" fill="hold">
                                          <p:stCondLst>
                                            <p:cond delay="0"/>
                                          </p:stCondLst>
                                        </p:cTn>
                                        <p:tgtEl>
                                          <p:spTgt spid="70"/>
                                        </p:tgtEl>
                                        <p:attrNameLst>
                                          <p:attrName>style.visibility</p:attrName>
                                        </p:attrNameLst>
                                      </p:cBhvr>
                                      <p:to>
                                        <p:strVal val="visible"/>
                                      </p:to>
                                    </p:set>
                                    <p:animEffect filter="fade" transition="in">
                                      <p:cBhvr additive="repl">
                                        <p:cTn id="47" dur="500"/>
                                        <p:tgtEl>
                                          <p:spTgt spid="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grpSp>
        <p:nvGrpSpPr>
          <p:cNvPr id="71" name="Group 3"/>
          <p:cNvGrpSpPr/>
          <p:nvPr/>
        </p:nvGrpSpPr>
        <p:grpSpPr>
          <a:xfrm>
            <a:off x="12702240" y="-1050840"/>
            <a:ext cx="10785960" cy="10758240"/>
            <a:chOff x="12702240" y="-1050840"/>
            <a:chExt cx="10785960" cy="10758240"/>
          </a:xfrm>
        </p:grpSpPr>
        <p:sp>
          <p:nvSpPr>
            <p:cNvPr id="72" name="Freeform 4"/>
            <p:cNvSpPr/>
            <p:nvPr/>
          </p:nvSpPr>
          <p:spPr>
            <a:xfrm>
              <a:off x="12702240" y="-1050840"/>
              <a:ext cx="10785960" cy="10758240"/>
            </a:xfrm>
            <a:custGeom>
              <a:avLst/>
              <a:gdLst/>
              <a:ahLst/>
              <a:rect l="l" t="t" r="r" b="b"/>
              <a:pathLst>
                <a:path w="780813" h="780813">
                  <a:moveTo>
                    <a:pt x="417709" y="11309"/>
                  </a:moveTo>
                  <a:lnTo>
                    <a:pt x="769505" y="363105"/>
                  </a:lnTo>
                  <a:cubicBezTo>
                    <a:pt x="776746" y="370346"/>
                    <a:pt x="780814" y="380167"/>
                    <a:pt x="780814" y="390407"/>
                  </a:cubicBezTo>
                  <a:cubicBezTo>
                    <a:pt x="780814" y="400647"/>
                    <a:pt x="776746" y="410468"/>
                    <a:pt x="769505" y="417709"/>
                  </a:cubicBezTo>
                  <a:lnTo>
                    <a:pt x="417709" y="769505"/>
                  </a:lnTo>
                  <a:cubicBezTo>
                    <a:pt x="410468" y="776746"/>
                    <a:pt x="400647" y="780814"/>
                    <a:pt x="390407" y="780814"/>
                  </a:cubicBezTo>
                  <a:cubicBezTo>
                    <a:pt x="380167" y="780814"/>
                    <a:pt x="370346" y="776746"/>
                    <a:pt x="363105" y="769505"/>
                  </a:cubicBezTo>
                  <a:lnTo>
                    <a:pt x="11309" y="417709"/>
                  </a:lnTo>
                  <a:cubicBezTo>
                    <a:pt x="4068" y="410468"/>
                    <a:pt x="0" y="400647"/>
                    <a:pt x="0" y="390407"/>
                  </a:cubicBezTo>
                  <a:cubicBezTo>
                    <a:pt x="0" y="380167"/>
                    <a:pt x="4068" y="370346"/>
                    <a:pt x="11309" y="363105"/>
                  </a:cubicBezTo>
                  <a:lnTo>
                    <a:pt x="363105" y="11309"/>
                  </a:lnTo>
                  <a:cubicBezTo>
                    <a:pt x="370346" y="4068"/>
                    <a:pt x="380167" y="0"/>
                    <a:pt x="390407" y="0"/>
                  </a:cubicBezTo>
                  <a:cubicBezTo>
                    <a:pt x="400647" y="0"/>
                    <a:pt x="410468" y="4068"/>
                    <a:pt x="417709" y="11309"/>
                  </a:cubicBezTo>
                  <a:close/>
                </a:path>
              </a:pathLst>
            </a:custGeom>
            <a:blipFill rotWithShape="0">
              <a:blip r:embed="rId1"/>
              <a:srcRect/>
              <a:stretch/>
            </a:blipFill>
            <a:ln w="0">
              <a:noFill/>
            </a:ln>
          </p:spPr>
          <p:style>
            <a:lnRef idx="0"/>
            <a:fillRef idx="0"/>
            <a:effectRef idx="0"/>
            <a:fontRef idx="minor"/>
          </p:style>
        </p:sp>
      </p:grpSp>
      <p:sp>
        <p:nvSpPr>
          <p:cNvPr id="73" name="Freeform 5"/>
          <p:cNvSpPr/>
          <p:nvPr/>
        </p:nvSpPr>
        <p:spPr>
          <a:xfrm rot="787800">
            <a:off x="-388080" y="7640640"/>
            <a:ext cx="10949760" cy="4639680"/>
          </a:xfrm>
          <a:custGeom>
            <a:avLst/>
            <a:gdLst/>
            <a:ahLst/>
            <a:rect l="l" t="t" r="r" b="b"/>
            <a:pathLst>
              <a:path w="10950493" h="4640272">
                <a:moveTo>
                  <a:pt x="0" y="0"/>
                </a:moveTo>
                <a:lnTo>
                  <a:pt x="10950494" y="0"/>
                </a:lnTo>
                <a:lnTo>
                  <a:pt x="10950494" y="4640272"/>
                </a:lnTo>
                <a:lnTo>
                  <a:pt x="0" y="4640272"/>
                </a:lnTo>
                <a:lnTo>
                  <a:pt x="0" y="0"/>
                </a:lnTo>
                <a:close/>
              </a:path>
            </a:pathLst>
          </a:custGeom>
          <a:blipFill rotWithShape="0">
            <a:blip r:embed="rId2"/>
            <a:srcRect/>
            <a:stretch/>
          </a:blipFill>
          <a:ln w="0">
            <a:noFill/>
          </a:ln>
        </p:spPr>
        <p:style>
          <a:lnRef idx="0"/>
          <a:fillRef idx="0"/>
          <a:effectRef idx="0"/>
          <a:fontRef idx="minor"/>
        </p:style>
      </p:sp>
      <p:sp>
        <p:nvSpPr>
          <p:cNvPr id="74" name="Freeform 6"/>
          <p:cNvSpPr/>
          <p:nvPr/>
        </p:nvSpPr>
        <p:spPr>
          <a:xfrm flipH="1" rot="11266200">
            <a:off x="2514960" y="-3369960"/>
            <a:ext cx="10949760" cy="4639320"/>
          </a:xfrm>
          <a:custGeom>
            <a:avLst/>
            <a:gdLst/>
            <a:ahLst/>
            <a:rect l="l" t="t" r="r" b="b"/>
            <a:pathLst>
              <a:path w="10950493" h="4640272">
                <a:moveTo>
                  <a:pt x="10950494" y="0"/>
                </a:moveTo>
                <a:lnTo>
                  <a:pt x="0" y="0"/>
                </a:lnTo>
                <a:lnTo>
                  <a:pt x="0" y="4640272"/>
                </a:lnTo>
                <a:lnTo>
                  <a:pt x="10950494" y="4640272"/>
                </a:lnTo>
                <a:lnTo>
                  <a:pt x="10950494" y="0"/>
                </a:lnTo>
                <a:close/>
              </a:path>
            </a:pathLst>
          </a:custGeom>
          <a:blipFill rotWithShape="0">
            <a:blip r:embed="rId3"/>
            <a:srcRect/>
            <a:stretch/>
          </a:blipFill>
          <a:ln w="0">
            <a:noFill/>
          </a:ln>
        </p:spPr>
        <p:style>
          <a:lnRef idx="0"/>
          <a:fillRef idx="0"/>
          <a:effectRef idx="0"/>
          <a:fontRef idx="minor"/>
        </p:style>
      </p:sp>
      <p:sp>
        <p:nvSpPr>
          <p:cNvPr id="75" name="TextBox 7"/>
          <p:cNvSpPr/>
          <p:nvPr/>
        </p:nvSpPr>
        <p:spPr>
          <a:xfrm>
            <a:off x="1028880" y="1164600"/>
            <a:ext cx="12699720" cy="990360"/>
          </a:xfrm>
          <a:prstGeom prst="rect">
            <a:avLst/>
          </a:prstGeom>
          <a:noFill/>
          <a:ln w="0">
            <a:noFill/>
          </a:ln>
        </p:spPr>
        <p:style>
          <a:lnRef idx="0"/>
          <a:fillRef idx="0"/>
          <a:effectRef idx="0"/>
          <a:fontRef idx="minor"/>
        </p:style>
        <p:txBody>
          <a:bodyPr lIns="0" rIns="0" tIns="0" bIns="0" anchor="t">
            <a:spAutoFit/>
          </a:bodyPr>
          <a:p>
            <a:pPr>
              <a:lnSpc>
                <a:spcPts val="7801"/>
              </a:lnSpc>
              <a:buNone/>
            </a:pPr>
            <a:r>
              <a:rPr b="0" lang="en-US" sz="6000" spc="-1" strike="noStrike">
                <a:solidFill>
                  <a:srgbClr val="ffffff"/>
                </a:solidFill>
                <a:latin typeface="Tomorrow"/>
                <a:ea typeface="Tomorrow"/>
              </a:rPr>
              <a:t>History of Trusting </a:t>
            </a:r>
            <a:endParaRPr b="0" lang="en-US" sz="6000" spc="-1" strike="noStrike">
              <a:latin typeface="Arial"/>
            </a:endParaRPr>
          </a:p>
        </p:txBody>
      </p:sp>
      <p:sp>
        <p:nvSpPr>
          <p:cNvPr id="76" name="TextBox 9"/>
          <p:cNvSpPr/>
          <p:nvPr/>
        </p:nvSpPr>
        <p:spPr>
          <a:xfrm>
            <a:off x="1187640" y="2856240"/>
            <a:ext cx="12381840" cy="3899880"/>
          </a:xfrm>
          <a:prstGeom prst="rect">
            <a:avLst/>
          </a:prstGeom>
          <a:noFill/>
          <a:ln w="0">
            <a:noFill/>
          </a:ln>
        </p:spPr>
        <p:style>
          <a:lnRef idx="0"/>
          <a:fillRef idx="0"/>
          <a:effectRef idx="0"/>
          <a:fontRef idx="minor"/>
        </p:style>
        <p:txBody>
          <a:bodyPr lIns="0" rIns="0" tIns="0" bIns="0" anchor="t">
            <a:spAutoFit/>
          </a:bodyPr>
          <a:p>
            <a:pPr>
              <a:lnSpc>
                <a:spcPts val="3838"/>
              </a:lnSpc>
              <a:buNone/>
              <a:tabLst>
                <a:tab algn="l" pos="0"/>
              </a:tabLst>
            </a:pPr>
            <a:r>
              <a:rPr b="0" lang="en-US" sz="3600" spc="-109" strike="noStrike">
                <a:solidFill>
                  <a:srgbClr val="ffffff"/>
                </a:solidFill>
                <a:latin typeface="Tomorrow"/>
                <a:ea typeface="Tomorrow"/>
              </a:rPr>
              <a:t>Rivest–Shamir–Adleman 1977</a:t>
            </a:r>
            <a:br>
              <a:rPr sz="2200"/>
            </a:br>
            <a:endParaRPr b="0" lang="en-US" sz="3600" spc="-1" strike="noStrike">
              <a:latin typeface="Arial"/>
            </a:endParaRPr>
          </a:p>
          <a:p>
            <a:pPr algn="just">
              <a:lnSpc>
                <a:spcPts val="3838"/>
              </a:lnSpc>
              <a:buNone/>
              <a:tabLst>
                <a:tab algn="l" pos="0"/>
              </a:tabLst>
            </a:pPr>
            <a:endParaRPr b="0" lang="en-US" sz="4400" spc="-1" strike="noStrike">
              <a:latin typeface="Arial"/>
            </a:endParaRPr>
          </a:p>
          <a:p>
            <a:pPr algn="just">
              <a:lnSpc>
                <a:spcPts val="3838"/>
              </a:lnSpc>
              <a:buNone/>
              <a:tabLst>
                <a:tab algn="l" pos="0"/>
              </a:tabLst>
            </a:pPr>
            <a:r>
              <a:rPr b="0" lang="en-US" sz="3600" spc="-1" strike="noStrike">
                <a:solidFill>
                  <a:srgbClr val="ffffff"/>
                </a:solidFill>
                <a:latin typeface="Tomorrow"/>
                <a:ea typeface="Tomorrow"/>
              </a:rPr>
              <a:t>“</a:t>
            </a:r>
            <a:r>
              <a:rPr b="0" lang="en-US" sz="3600" spc="-1" strike="noStrike">
                <a:solidFill>
                  <a:srgbClr val="ffffff"/>
                </a:solidFill>
                <a:latin typeface="Tomorrow"/>
                <a:ea typeface="Tomorrow"/>
              </a:rPr>
              <a:t>Digital Signatures and Public-Key Cryptosystems”</a:t>
            </a:r>
            <a:endParaRPr b="0" lang="en-US" sz="3600" spc="-1" strike="noStrike">
              <a:latin typeface="Arial"/>
            </a:endParaRPr>
          </a:p>
          <a:p>
            <a:pPr>
              <a:lnSpc>
                <a:spcPts val="3838"/>
              </a:lnSpc>
              <a:buNone/>
              <a:tabLst>
                <a:tab algn="l" pos="0"/>
              </a:tabLst>
            </a:pPr>
            <a:endParaRPr b="0" lang="en-US" sz="4400" spc="-1" strike="noStrike">
              <a:latin typeface="Arial"/>
            </a:endParaRPr>
          </a:p>
          <a:p>
            <a:pPr>
              <a:lnSpc>
                <a:spcPts val="3838"/>
              </a:lnSpc>
              <a:buNone/>
              <a:tabLst>
                <a:tab algn="l" pos="0"/>
              </a:tabLst>
            </a:pPr>
            <a:r>
              <a:rPr b="0" lang="en-US" sz="3600" spc="-109" strike="noStrike">
                <a:solidFill>
                  <a:srgbClr val="ffffff"/>
                </a:solidFill>
                <a:latin typeface="Tomorrow"/>
                <a:ea typeface="Tomorrow"/>
              </a:rPr>
              <a:t> </a:t>
            </a:r>
            <a:r>
              <a:rPr b="0" lang="en-US" sz="3600" spc="-109" strike="noStrike">
                <a:solidFill>
                  <a:srgbClr val="ffffff"/>
                </a:solidFill>
                <a:latin typeface="Tomorrow"/>
                <a:ea typeface="Tomorrow"/>
              </a:rPr>
              <a:t>- asymmetric key cryptography</a:t>
            </a:r>
            <a:endParaRPr b="0" lang="en-US" sz="3600" spc="-1" strike="noStrike">
              <a:latin typeface="Arial"/>
            </a:endParaRPr>
          </a:p>
          <a:p>
            <a:pPr>
              <a:lnSpc>
                <a:spcPts val="3838"/>
              </a:lnSpc>
              <a:buNone/>
              <a:tabLst>
                <a:tab algn="l" pos="0"/>
              </a:tabLst>
            </a:pPr>
            <a:br>
              <a:rPr sz="3600"/>
            </a:br>
            <a:r>
              <a:rPr b="0" lang="en-US" sz="3600" spc="-109" strike="noStrike">
                <a:solidFill>
                  <a:srgbClr val="ffffff"/>
                </a:solidFill>
                <a:latin typeface="Tomorrow"/>
                <a:ea typeface="Tomorrow"/>
              </a:rPr>
              <a:t> </a:t>
            </a:r>
            <a:endParaRPr b="0" lang="en-US" sz="3600" spc="-1" strike="noStrike">
              <a:latin typeface="Arial"/>
            </a:endParaRPr>
          </a:p>
        </p:txBody>
      </p:sp>
      <p:sp>
        <p:nvSpPr>
          <p:cNvPr id="77" name="TextBox 9"/>
          <p:cNvSpPr/>
          <p:nvPr/>
        </p:nvSpPr>
        <p:spPr>
          <a:xfrm>
            <a:off x="1105560" y="6629400"/>
            <a:ext cx="12381840" cy="3810600"/>
          </a:xfrm>
          <a:prstGeom prst="rect">
            <a:avLst/>
          </a:prstGeom>
          <a:noFill/>
          <a:ln w="0">
            <a:noFill/>
          </a:ln>
        </p:spPr>
        <p:style>
          <a:lnRef idx="0"/>
          <a:fillRef idx="0"/>
          <a:effectRef idx="0"/>
          <a:fontRef idx="minor"/>
        </p:style>
        <p:txBody>
          <a:bodyPr lIns="0" rIns="0" tIns="0" bIns="0" anchor="t">
            <a:spAutoFit/>
          </a:bodyPr>
          <a:p>
            <a:pPr>
              <a:lnSpc>
                <a:spcPts val="4286"/>
              </a:lnSpc>
              <a:buNone/>
              <a:tabLst>
                <a:tab algn="l" pos="0"/>
              </a:tabLst>
            </a:pPr>
            <a:r>
              <a:rPr b="0" lang="en-US" sz="3200" spc="-109" strike="noStrike">
                <a:solidFill>
                  <a:srgbClr val="ffffff"/>
                </a:solidFill>
                <a:latin typeface="Tomorrow"/>
                <a:ea typeface="Tomorrow"/>
              </a:rPr>
              <a:t>RSA Security, Inc 1982</a:t>
            </a:r>
            <a:endParaRPr b="0" lang="en-US" sz="3200" spc="-1" strike="noStrike">
              <a:latin typeface="Arial"/>
            </a:endParaRPr>
          </a:p>
          <a:p>
            <a:pPr>
              <a:lnSpc>
                <a:spcPts val="4286"/>
              </a:lnSpc>
              <a:buNone/>
              <a:tabLst>
                <a:tab algn="l" pos="0"/>
              </a:tabLst>
            </a:pPr>
            <a:endParaRPr b="0" lang="en-US" sz="4400" spc="-1" strike="noStrike">
              <a:latin typeface="Arial"/>
            </a:endParaRPr>
          </a:p>
          <a:p>
            <a:pPr marL="571680" indent="-571680">
              <a:lnSpc>
                <a:spcPts val="4286"/>
              </a:lnSpc>
              <a:buClr>
                <a:srgbClr val="ffffff"/>
              </a:buClr>
              <a:buSzPct val="45000"/>
              <a:buFont typeface="StarSymbol"/>
              <a:buChar char="-"/>
              <a:tabLst>
                <a:tab algn="l" pos="0"/>
              </a:tabLst>
            </a:pPr>
            <a:r>
              <a:rPr b="0" lang="en-US" sz="3200" spc="-109" strike="noStrike">
                <a:solidFill>
                  <a:srgbClr val="ffffff"/>
                </a:solidFill>
                <a:latin typeface="Tomorrow"/>
                <a:ea typeface="Tomorrow"/>
              </a:rPr>
              <a:t>founded Digital Certificates Int. ( VeriSign ) 1995</a:t>
            </a:r>
            <a:endParaRPr b="0" lang="en-US" sz="3200" spc="-1" strike="noStrike">
              <a:latin typeface="Arial"/>
            </a:endParaRPr>
          </a:p>
          <a:p>
            <a:pPr>
              <a:lnSpc>
                <a:spcPts val="4286"/>
              </a:lnSpc>
              <a:buNone/>
              <a:tabLst>
                <a:tab algn="l" pos="0"/>
              </a:tabLst>
            </a:pPr>
            <a:endParaRPr b="0" lang="en-US" sz="4400" spc="-1" strike="noStrike">
              <a:latin typeface="Arial"/>
            </a:endParaRPr>
          </a:p>
          <a:p>
            <a:pPr marL="571680" indent="-571680">
              <a:lnSpc>
                <a:spcPts val="4286"/>
              </a:lnSpc>
              <a:buClr>
                <a:srgbClr val="ffffff"/>
              </a:buClr>
              <a:buSzPct val="45000"/>
              <a:buFont typeface="StarSymbol"/>
              <a:buChar char="-"/>
              <a:tabLst>
                <a:tab algn="l" pos="0"/>
              </a:tabLst>
            </a:pPr>
            <a:r>
              <a:rPr b="0" lang="en-US" sz="3200" spc="-109" strike="noStrike">
                <a:solidFill>
                  <a:srgbClr val="ffffff"/>
                </a:solidFill>
                <a:latin typeface="Tomorrow"/>
                <a:ea typeface="Tomorrow"/>
              </a:rPr>
              <a:t>bought Thawte </a:t>
            </a:r>
            <a:endParaRPr b="0" lang="en-US" sz="3200" spc="-1" strike="noStrike">
              <a:latin typeface="Arial"/>
            </a:endParaRPr>
          </a:p>
          <a:p>
            <a:pPr>
              <a:lnSpc>
                <a:spcPts val="4286"/>
              </a:lnSpc>
              <a:buNone/>
              <a:tabLst>
                <a:tab algn="l" pos="0"/>
              </a:tabLst>
            </a:pPr>
            <a:br>
              <a:rPr sz="3200"/>
            </a:br>
            <a:r>
              <a:rPr b="0" lang="en-US" sz="3200" spc="-109" strike="noStrike">
                <a:solidFill>
                  <a:srgbClr val="ffffff"/>
                </a:solidFill>
                <a:latin typeface="Tomorrow"/>
                <a:ea typeface="Tomorrow"/>
              </a:rPr>
              <a:t> </a:t>
            </a:r>
            <a:endParaRPr b="0" lang="en-US" sz="3200" spc="-1" strike="noStrike">
              <a:latin typeface="Arial"/>
            </a:endParaRPr>
          </a:p>
        </p:txBody>
      </p:sp>
    </p:spTree>
  </p:cSld>
  <mc:AlternateContent>
    <mc:Choice Requires="p14">
      <p:transition spd="slow" p14:dur="2000"/>
    </mc:Choice>
    <mc:Fallback>
      <p:transition spd="slow"/>
    </mc:Fallback>
  </mc:AlternateContent>
  <p:timing>
    <p:tnLst>
      <p:par>
        <p:cTn id="48" dur="indefinite" restart="never" nodeType="tmRoot">
          <p:childTnLst>
            <p:seq>
              <p:cTn id="49" dur="indefinite" nodeType="mainSeq">
                <p:childTnLst>
                  <p:par>
                    <p:cTn id="50" fill="hold">
                      <p:stCondLst>
                        <p:cond delay="indefinite"/>
                      </p:stCondLst>
                      <p:childTnLst>
                        <p:par>
                          <p:cTn id="51" fill="hold">
                            <p:stCondLst>
                              <p:cond delay="0"/>
                            </p:stCondLst>
                            <p:childTnLst>
                              <p:par>
                                <p:cTn id="52" nodeType="clickEffect" fill="hold" presetClass="entr" presetID="10">
                                  <p:stCondLst>
                                    <p:cond delay="0"/>
                                  </p:stCondLst>
                                  <p:childTnLst>
                                    <p:set>
                                      <p:cBhvr>
                                        <p:cTn id="53" dur="1" fill="hold">
                                          <p:stCondLst>
                                            <p:cond delay="0"/>
                                          </p:stCondLst>
                                        </p:cTn>
                                        <p:tgtEl>
                                          <p:spTgt spid="75"/>
                                        </p:tgtEl>
                                        <p:attrNameLst>
                                          <p:attrName>style.visibility</p:attrName>
                                        </p:attrNameLst>
                                      </p:cBhvr>
                                      <p:to>
                                        <p:strVal val="visible"/>
                                      </p:to>
                                    </p:set>
                                    <p:animEffect filter="fade" transition="in">
                                      <p:cBhvr additive="repl">
                                        <p:cTn id="54" dur="500"/>
                                        <p:tgtEl>
                                          <p:spTgt spid="75"/>
                                        </p:tgtEl>
                                      </p:cBhvr>
                                    </p:animEffect>
                                  </p:childTnLst>
                                </p:cTn>
                              </p:par>
                              <p:par>
                                <p:cTn id="55" nodeType="withEffect" fill="hold" presetClass="entr" presetID="10">
                                  <p:stCondLst>
                                    <p:cond delay="0"/>
                                  </p:stCondLst>
                                  <p:childTnLst>
                                    <p:set>
                                      <p:cBhvr>
                                        <p:cTn id="56" dur="1" fill="hold">
                                          <p:stCondLst>
                                            <p:cond delay="0"/>
                                          </p:stCondLst>
                                        </p:cTn>
                                        <p:tgtEl>
                                          <p:spTgt spid="76"/>
                                        </p:tgtEl>
                                        <p:attrNameLst>
                                          <p:attrName>style.visibility</p:attrName>
                                        </p:attrNameLst>
                                      </p:cBhvr>
                                      <p:to>
                                        <p:strVal val="visible"/>
                                      </p:to>
                                    </p:set>
                                    <p:animEffect filter="fade" transition="in">
                                      <p:cBhvr additive="repl">
                                        <p:cTn id="57" dur="500"/>
                                        <p:tgtEl>
                                          <p:spTgt spid="76"/>
                                        </p:tgtEl>
                                      </p:cBhvr>
                                    </p:animEffect>
                                  </p:childTnLst>
                                </p:cTn>
                              </p:par>
                              <p:par>
                                <p:cTn id="58" nodeType="withEffect" fill="hold" presetClass="entr" presetID="10">
                                  <p:stCondLst>
                                    <p:cond delay="0"/>
                                  </p:stCondLst>
                                  <p:childTnLst>
                                    <p:set>
                                      <p:cBhvr>
                                        <p:cTn id="59" dur="1" fill="hold">
                                          <p:stCondLst>
                                            <p:cond delay="0"/>
                                          </p:stCondLst>
                                        </p:cTn>
                                        <p:tgtEl>
                                          <p:spTgt spid="77"/>
                                        </p:tgtEl>
                                        <p:attrNameLst>
                                          <p:attrName>style.visibility</p:attrName>
                                        </p:attrNameLst>
                                      </p:cBhvr>
                                      <p:to>
                                        <p:strVal val="visible"/>
                                      </p:to>
                                    </p:set>
                                    <p:animEffect filter="fade" transition="in">
                                      <p:cBhvr additive="repl">
                                        <p:cTn id="60" dur="500"/>
                                        <p:tgtEl>
                                          <p:spTgt spid="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grpSp>
        <p:nvGrpSpPr>
          <p:cNvPr id="78" name="Group 3"/>
          <p:cNvGrpSpPr/>
          <p:nvPr/>
        </p:nvGrpSpPr>
        <p:grpSpPr>
          <a:xfrm>
            <a:off x="12702240" y="-1050840"/>
            <a:ext cx="10785960" cy="10758240"/>
            <a:chOff x="12702240" y="-1050840"/>
            <a:chExt cx="10785960" cy="10758240"/>
          </a:xfrm>
        </p:grpSpPr>
        <p:sp>
          <p:nvSpPr>
            <p:cNvPr id="79" name="Freeform 4"/>
            <p:cNvSpPr/>
            <p:nvPr/>
          </p:nvSpPr>
          <p:spPr>
            <a:xfrm>
              <a:off x="12702240" y="-1050840"/>
              <a:ext cx="10785960" cy="10758240"/>
            </a:xfrm>
            <a:custGeom>
              <a:avLst/>
              <a:gdLst/>
              <a:ahLst/>
              <a:rect l="l" t="t" r="r" b="b"/>
              <a:pathLst>
                <a:path w="780813" h="780813">
                  <a:moveTo>
                    <a:pt x="417709" y="11309"/>
                  </a:moveTo>
                  <a:lnTo>
                    <a:pt x="769505" y="363105"/>
                  </a:lnTo>
                  <a:cubicBezTo>
                    <a:pt x="776746" y="370346"/>
                    <a:pt x="780814" y="380167"/>
                    <a:pt x="780814" y="390407"/>
                  </a:cubicBezTo>
                  <a:cubicBezTo>
                    <a:pt x="780814" y="400647"/>
                    <a:pt x="776746" y="410468"/>
                    <a:pt x="769505" y="417709"/>
                  </a:cubicBezTo>
                  <a:lnTo>
                    <a:pt x="417709" y="769505"/>
                  </a:lnTo>
                  <a:cubicBezTo>
                    <a:pt x="410468" y="776746"/>
                    <a:pt x="400647" y="780814"/>
                    <a:pt x="390407" y="780814"/>
                  </a:cubicBezTo>
                  <a:cubicBezTo>
                    <a:pt x="380167" y="780814"/>
                    <a:pt x="370346" y="776746"/>
                    <a:pt x="363105" y="769505"/>
                  </a:cubicBezTo>
                  <a:lnTo>
                    <a:pt x="11309" y="417709"/>
                  </a:lnTo>
                  <a:cubicBezTo>
                    <a:pt x="4068" y="410468"/>
                    <a:pt x="0" y="400647"/>
                    <a:pt x="0" y="390407"/>
                  </a:cubicBezTo>
                  <a:cubicBezTo>
                    <a:pt x="0" y="380167"/>
                    <a:pt x="4068" y="370346"/>
                    <a:pt x="11309" y="363105"/>
                  </a:cubicBezTo>
                  <a:lnTo>
                    <a:pt x="363105" y="11309"/>
                  </a:lnTo>
                  <a:cubicBezTo>
                    <a:pt x="370346" y="4068"/>
                    <a:pt x="380167" y="0"/>
                    <a:pt x="390407" y="0"/>
                  </a:cubicBezTo>
                  <a:cubicBezTo>
                    <a:pt x="400647" y="0"/>
                    <a:pt x="410468" y="4068"/>
                    <a:pt x="417709" y="11309"/>
                  </a:cubicBezTo>
                  <a:close/>
                </a:path>
              </a:pathLst>
            </a:custGeom>
            <a:blipFill rotWithShape="0">
              <a:blip r:embed="rId1"/>
              <a:srcRect/>
              <a:stretch/>
            </a:blipFill>
            <a:ln w="0">
              <a:noFill/>
            </a:ln>
          </p:spPr>
          <p:style>
            <a:lnRef idx="0"/>
            <a:fillRef idx="0"/>
            <a:effectRef idx="0"/>
            <a:fontRef idx="minor"/>
          </p:style>
        </p:sp>
      </p:grpSp>
      <p:sp>
        <p:nvSpPr>
          <p:cNvPr id="80" name="Freeform 5"/>
          <p:cNvSpPr/>
          <p:nvPr/>
        </p:nvSpPr>
        <p:spPr>
          <a:xfrm rot="787800">
            <a:off x="-388080" y="7640640"/>
            <a:ext cx="10949760" cy="4639680"/>
          </a:xfrm>
          <a:custGeom>
            <a:avLst/>
            <a:gdLst/>
            <a:ahLst/>
            <a:rect l="l" t="t" r="r" b="b"/>
            <a:pathLst>
              <a:path w="10950493" h="4640272">
                <a:moveTo>
                  <a:pt x="0" y="0"/>
                </a:moveTo>
                <a:lnTo>
                  <a:pt x="10950494" y="0"/>
                </a:lnTo>
                <a:lnTo>
                  <a:pt x="10950494" y="4640272"/>
                </a:lnTo>
                <a:lnTo>
                  <a:pt x="0" y="4640272"/>
                </a:lnTo>
                <a:lnTo>
                  <a:pt x="0" y="0"/>
                </a:lnTo>
                <a:close/>
              </a:path>
            </a:pathLst>
          </a:custGeom>
          <a:blipFill rotWithShape="0">
            <a:blip r:embed="rId2"/>
            <a:srcRect/>
            <a:stretch/>
          </a:blipFill>
          <a:ln w="0">
            <a:noFill/>
          </a:ln>
        </p:spPr>
        <p:style>
          <a:lnRef idx="0"/>
          <a:fillRef idx="0"/>
          <a:effectRef idx="0"/>
          <a:fontRef idx="minor"/>
        </p:style>
      </p:sp>
      <p:sp>
        <p:nvSpPr>
          <p:cNvPr id="81" name="Freeform 6"/>
          <p:cNvSpPr/>
          <p:nvPr/>
        </p:nvSpPr>
        <p:spPr>
          <a:xfrm flipH="1" rot="11266200">
            <a:off x="2514960" y="-3369960"/>
            <a:ext cx="10949760" cy="4639320"/>
          </a:xfrm>
          <a:custGeom>
            <a:avLst/>
            <a:gdLst/>
            <a:ahLst/>
            <a:rect l="l" t="t" r="r" b="b"/>
            <a:pathLst>
              <a:path w="10950493" h="4640272">
                <a:moveTo>
                  <a:pt x="10950494" y="0"/>
                </a:moveTo>
                <a:lnTo>
                  <a:pt x="0" y="0"/>
                </a:lnTo>
                <a:lnTo>
                  <a:pt x="0" y="4640272"/>
                </a:lnTo>
                <a:lnTo>
                  <a:pt x="10950494" y="4640272"/>
                </a:lnTo>
                <a:lnTo>
                  <a:pt x="10950494" y="0"/>
                </a:lnTo>
                <a:close/>
              </a:path>
            </a:pathLst>
          </a:custGeom>
          <a:blipFill rotWithShape="0">
            <a:blip r:embed="rId3"/>
            <a:srcRect/>
            <a:stretch/>
          </a:blipFill>
          <a:ln w="0">
            <a:noFill/>
          </a:ln>
        </p:spPr>
        <p:style>
          <a:lnRef idx="0"/>
          <a:fillRef idx="0"/>
          <a:effectRef idx="0"/>
          <a:fontRef idx="minor"/>
        </p:style>
      </p:sp>
      <p:sp>
        <p:nvSpPr>
          <p:cNvPr id="82" name="TextBox 7"/>
          <p:cNvSpPr/>
          <p:nvPr/>
        </p:nvSpPr>
        <p:spPr>
          <a:xfrm>
            <a:off x="1028880" y="1164600"/>
            <a:ext cx="12699720" cy="990360"/>
          </a:xfrm>
          <a:prstGeom prst="rect">
            <a:avLst/>
          </a:prstGeom>
          <a:noFill/>
          <a:ln w="0">
            <a:noFill/>
          </a:ln>
        </p:spPr>
        <p:style>
          <a:lnRef idx="0"/>
          <a:fillRef idx="0"/>
          <a:effectRef idx="0"/>
          <a:fontRef idx="minor"/>
        </p:style>
        <p:txBody>
          <a:bodyPr lIns="0" rIns="0" tIns="0" bIns="0" anchor="t">
            <a:spAutoFit/>
          </a:bodyPr>
          <a:p>
            <a:pPr>
              <a:lnSpc>
                <a:spcPts val="7801"/>
              </a:lnSpc>
              <a:buNone/>
            </a:pPr>
            <a:r>
              <a:rPr b="0" lang="en-US" sz="6000" spc="-1" strike="noStrike">
                <a:solidFill>
                  <a:srgbClr val="ffffff"/>
                </a:solidFill>
                <a:latin typeface="Tomorrow"/>
                <a:ea typeface="Tomorrow"/>
              </a:rPr>
              <a:t>History of Trusting </a:t>
            </a:r>
            <a:endParaRPr b="0" lang="en-US" sz="6000" spc="-1" strike="noStrike">
              <a:latin typeface="Arial"/>
            </a:endParaRPr>
          </a:p>
        </p:txBody>
      </p:sp>
      <p:sp>
        <p:nvSpPr>
          <p:cNvPr id="83" name="TextBox 9"/>
          <p:cNvSpPr/>
          <p:nvPr/>
        </p:nvSpPr>
        <p:spPr>
          <a:xfrm>
            <a:off x="1075680" y="7772400"/>
            <a:ext cx="15154920" cy="2293560"/>
          </a:xfrm>
          <a:prstGeom prst="rect">
            <a:avLst/>
          </a:prstGeom>
          <a:noFill/>
          <a:ln w="0">
            <a:noFill/>
          </a:ln>
        </p:spPr>
        <p:style>
          <a:lnRef idx="0"/>
          <a:fillRef idx="0"/>
          <a:effectRef idx="0"/>
          <a:fontRef idx="minor"/>
        </p:style>
        <p:txBody>
          <a:bodyPr lIns="0" rIns="0" tIns="0" bIns="0" anchor="t">
            <a:spAutoFit/>
          </a:bodyPr>
          <a:p>
            <a:pPr>
              <a:lnSpc>
                <a:spcPts val="2580"/>
              </a:lnSpc>
              <a:buNone/>
              <a:tabLst>
                <a:tab algn="l" pos="0"/>
              </a:tabLst>
            </a:pPr>
            <a:r>
              <a:rPr b="0" lang="en-US" sz="3200" spc="-109" strike="noStrike">
                <a:solidFill>
                  <a:srgbClr val="ffffff"/>
                </a:solidFill>
                <a:latin typeface="Tomorrow"/>
                <a:ea typeface="Tomorrow"/>
              </a:rPr>
              <a:t>Mark Shuttleworth (Canonical )</a:t>
            </a:r>
            <a:endParaRPr b="0" lang="en-US" sz="3200" spc="-1" strike="noStrike">
              <a:latin typeface="Arial"/>
            </a:endParaRPr>
          </a:p>
          <a:p>
            <a:pPr>
              <a:lnSpc>
                <a:spcPts val="2580"/>
              </a:lnSpc>
              <a:buNone/>
              <a:tabLst>
                <a:tab algn="l" pos="0"/>
              </a:tabLst>
            </a:pPr>
            <a:endParaRPr b="0" lang="en-US" sz="4400" spc="-1" strike="noStrike">
              <a:latin typeface="Arial"/>
            </a:endParaRPr>
          </a:p>
          <a:p>
            <a:pPr marL="571680" indent="-571680">
              <a:lnSpc>
                <a:spcPts val="2580"/>
              </a:lnSpc>
              <a:buClr>
                <a:srgbClr val="ffffff"/>
              </a:buClr>
              <a:buSzPct val="45000"/>
              <a:buFont typeface="StarSymbol"/>
              <a:buChar char="-"/>
              <a:tabLst>
                <a:tab algn="l" pos="0"/>
              </a:tabLst>
            </a:pPr>
            <a:r>
              <a:rPr b="0" lang="en-US" sz="3200" spc="-109" strike="noStrike">
                <a:solidFill>
                  <a:srgbClr val="ffffff"/>
                </a:solidFill>
                <a:latin typeface="Tomorrow"/>
                <a:ea typeface="Tomorrow"/>
              </a:rPr>
              <a:t>founded Thawte 1995</a:t>
            </a:r>
            <a:endParaRPr b="0" lang="en-US" sz="3200" spc="-1" strike="noStrike">
              <a:latin typeface="Arial"/>
            </a:endParaRPr>
          </a:p>
          <a:p>
            <a:pPr>
              <a:lnSpc>
                <a:spcPts val="2580"/>
              </a:lnSpc>
              <a:buNone/>
              <a:tabLst>
                <a:tab algn="l" pos="0"/>
              </a:tabLst>
            </a:pPr>
            <a:endParaRPr b="0" lang="en-US" sz="4400" spc="-1" strike="noStrike">
              <a:latin typeface="Arial"/>
            </a:endParaRPr>
          </a:p>
          <a:p>
            <a:pPr marL="571680" indent="-571680">
              <a:lnSpc>
                <a:spcPts val="2580"/>
              </a:lnSpc>
              <a:buClr>
                <a:srgbClr val="ffffff"/>
              </a:buClr>
              <a:buSzPct val="45000"/>
              <a:buFont typeface="StarSymbol"/>
              <a:buChar char="-"/>
              <a:tabLst>
                <a:tab algn="l" pos="0"/>
              </a:tabLst>
            </a:pPr>
            <a:r>
              <a:rPr b="0" lang="en-US" sz="3200" spc="-109" strike="noStrike">
                <a:solidFill>
                  <a:srgbClr val="ffffff"/>
                </a:solidFill>
                <a:latin typeface="Tomorrow"/>
                <a:ea typeface="Tomorrow"/>
              </a:rPr>
              <a:t>first Certificate Authority to issue public SSL certs outside the US</a:t>
            </a:r>
            <a:endParaRPr b="0" lang="en-US" sz="3200" spc="-1" strike="noStrike">
              <a:latin typeface="Arial"/>
            </a:endParaRPr>
          </a:p>
          <a:p>
            <a:pPr>
              <a:lnSpc>
                <a:spcPts val="2580"/>
              </a:lnSpc>
              <a:buNone/>
              <a:tabLst>
                <a:tab algn="l" pos="0"/>
              </a:tabLst>
            </a:pPr>
            <a:br>
              <a:rPr sz="3200"/>
            </a:br>
            <a:r>
              <a:rPr b="0" lang="en-US" sz="3200" spc="-109" strike="noStrike">
                <a:solidFill>
                  <a:srgbClr val="ffffff"/>
                </a:solidFill>
                <a:latin typeface="Tomorrow"/>
                <a:ea typeface="Tomorrow"/>
              </a:rPr>
              <a:t> </a:t>
            </a:r>
            <a:endParaRPr b="0" lang="en-US" sz="3200" spc="-1" strike="noStrike">
              <a:latin typeface="Arial"/>
            </a:endParaRPr>
          </a:p>
        </p:txBody>
      </p:sp>
      <p:sp>
        <p:nvSpPr>
          <p:cNvPr id="84" name="TextBox 9"/>
          <p:cNvSpPr/>
          <p:nvPr/>
        </p:nvSpPr>
        <p:spPr>
          <a:xfrm>
            <a:off x="1318680" y="5106960"/>
            <a:ext cx="15154920" cy="655560"/>
          </a:xfrm>
          <a:prstGeom prst="rect">
            <a:avLst/>
          </a:prstGeom>
          <a:noFill/>
          <a:ln w="0">
            <a:noFill/>
          </a:ln>
        </p:spPr>
        <p:style>
          <a:lnRef idx="0"/>
          <a:fillRef idx="0"/>
          <a:effectRef idx="0"/>
          <a:fontRef idx="minor"/>
        </p:style>
        <p:txBody>
          <a:bodyPr lIns="0" rIns="0" tIns="0" bIns="0" anchor="t">
            <a:spAutoFit/>
          </a:bodyPr>
          <a:p>
            <a:pPr>
              <a:lnSpc>
                <a:spcPts val="2580"/>
              </a:lnSpc>
              <a:buNone/>
              <a:tabLst>
                <a:tab algn="l" pos="0"/>
              </a:tabLst>
            </a:pPr>
            <a:br>
              <a:rPr sz="4400"/>
            </a:br>
            <a:r>
              <a:rPr b="0" lang="en-US" sz="4400" spc="-109" strike="noStrike">
                <a:solidFill>
                  <a:srgbClr val="ffffff"/>
                </a:solidFill>
                <a:latin typeface="Tomorrow"/>
                <a:ea typeface="Tomorrow"/>
              </a:rPr>
              <a:t> </a:t>
            </a:r>
            <a:endParaRPr b="0" lang="en-US" sz="4400" spc="-1" strike="noStrike">
              <a:latin typeface="Arial"/>
            </a:endParaRPr>
          </a:p>
        </p:txBody>
      </p:sp>
      <p:sp>
        <p:nvSpPr>
          <p:cNvPr id="85" name="TextBox 9"/>
          <p:cNvSpPr/>
          <p:nvPr/>
        </p:nvSpPr>
        <p:spPr>
          <a:xfrm>
            <a:off x="1028880" y="2816280"/>
            <a:ext cx="15154920" cy="5371560"/>
          </a:xfrm>
          <a:prstGeom prst="rect">
            <a:avLst/>
          </a:prstGeom>
          <a:noFill/>
          <a:ln w="0">
            <a:noFill/>
          </a:ln>
        </p:spPr>
        <p:style>
          <a:lnRef idx="0"/>
          <a:fillRef idx="0"/>
          <a:effectRef idx="0"/>
          <a:fontRef idx="minor"/>
        </p:style>
        <p:txBody>
          <a:bodyPr lIns="0" rIns="0" tIns="0" bIns="0" anchor="t">
            <a:spAutoFit/>
          </a:bodyPr>
          <a:p>
            <a:pPr>
              <a:lnSpc>
                <a:spcPts val="2897"/>
              </a:lnSpc>
              <a:spcBef>
                <a:spcPts val="145"/>
              </a:spcBef>
              <a:buNone/>
              <a:tabLst>
                <a:tab algn="l" pos="0"/>
              </a:tabLst>
            </a:pPr>
            <a:r>
              <a:rPr b="0" lang="en-US" sz="3200" spc="-109" strike="noStrike">
                <a:solidFill>
                  <a:srgbClr val="ffffff"/>
                </a:solidFill>
                <a:latin typeface="Tomorrow"/>
                <a:ea typeface="Tomorrow"/>
              </a:rPr>
              <a:t>National Institute of Standards and Technology (NIST) </a:t>
            </a:r>
            <a:endParaRPr b="0" lang="en-US" sz="3200" spc="-1" strike="noStrike">
              <a:latin typeface="Arial"/>
            </a:endParaRPr>
          </a:p>
          <a:p>
            <a:pPr>
              <a:lnSpc>
                <a:spcPts val="2897"/>
              </a:lnSpc>
              <a:spcBef>
                <a:spcPts val="145"/>
              </a:spcBef>
              <a:buNone/>
              <a:tabLst>
                <a:tab algn="l" pos="0"/>
              </a:tabLst>
            </a:pPr>
            <a:endParaRPr b="0" lang="en-US" sz="4400" spc="-1" strike="noStrike">
              <a:latin typeface="Arial"/>
            </a:endParaRPr>
          </a:p>
          <a:p>
            <a:pPr>
              <a:lnSpc>
                <a:spcPts val="2897"/>
              </a:lnSpc>
              <a:spcBef>
                <a:spcPts val="145"/>
              </a:spcBef>
              <a:buNone/>
              <a:tabLst>
                <a:tab algn="l" pos="0"/>
              </a:tabLst>
            </a:pPr>
            <a:r>
              <a:rPr b="0" lang="en-US" sz="3200" spc="-109" strike="noStrike">
                <a:solidFill>
                  <a:srgbClr val="ffffff"/>
                </a:solidFill>
                <a:latin typeface="Tomorrow"/>
                <a:ea typeface="Tomorrow"/>
              </a:rPr>
              <a:t>- issued Federal Information Processing Standard</a:t>
            </a:r>
            <a:endParaRPr b="0" lang="en-US" sz="3200" spc="-1" strike="noStrike">
              <a:latin typeface="Arial"/>
            </a:endParaRPr>
          </a:p>
          <a:p>
            <a:pPr>
              <a:lnSpc>
                <a:spcPts val="2897"/>
              </a:lnSpc>
              <a:spcBef>
                <a:spcPts val="145"/>
              </a:spcBef>
              <a:buNone/>
              <a:tabLst>
                <a:tab algn="l" pos="0"/>
              </a:tabLst>
            </a:pPr>
            <a:endParaRPr b="0" lang="en-US" sz="4400" spc="-1" strike="noStrike">
              <a:latin typeface="Arial"/>
            </a:endParaRPr>
          </a:p>
          <a:p>
            <a:pPr marL="571680" indent="-571680">
              <a:lnSpc>
                <a:spcPts val="2897"/>
              </a:lnSpc>
              <a:spcBef>
                <a:spcPts val="145"/>
              </a:spcBef>
              <a:buClr>
                <a:srgbClr val="ffffff"/>
              </a:buClr>
              <a:buSzPct val="45000"/>
              <a:buFont typeface="StarSymbol"/>
              <a:buChar char="-"/>
              <a:tabLst>
                <a:tab algn="l" pos="0"/>
              </a:tabLst>
            </a:pPr>
            <a:r>
              <a:rPr b="0" lang="en-US" sz="3200" spc="-109" strike="noStrike">
                <a:solidFill>
                  <a:srgbClr val="ffffff"/>
                </a:solidFill>
                <a:latin typeface="Tomorrow"/>
                <a:ea typeface="Tomorrow"/>
              </a:rPr>
              <a:t>FIPS 186 (1994) : Digital Signature Standard (DSS) </a:t>
            </a:r>
            <a:endParaRPr b="0" lang="en-US" sz="3200" spc="-1" strike="noStrike">
              <a:latin typeface="Arial"/>
            </a:endParaRPr>
          </a:p>
          <a:p>
            <a:pPr>
              <a:lnSpc>
                <a:spcPts val="2897"/>
              </a:lnSpc>
              <a:spcBef>
                <a:spcPts val="145"/>
              </a:spcBef>
              <a:buNone/>
              <a:tabLst>
                <a:tab algn="l" pos="0"/>
              </a:tabLst>
            </a:pPr>
            <a:endParaRPr b="0" lang="en-US" sz="4400" spc="-1" strike="noStrike">
              <a:latin typeface="Arial"/>
            </a:endParaRPr>
          </a:p>
          <a:p>
            <a:pPr marL="571680" indent="-571680">
              <a:lnSpc>
                <a:spcPts val="2897"/>
              </a:lnSpc>
              <a:spcBef>
                <a:spcPts val="145"/>
              </a:spcBef>
              <a:buClr>
                <a:srgbClr val="ffffff"/>
              </a:buClr>
              <a:buSzPct val="45000"/>
              <a:buFont typeface="StarSymbol"/>
              <a:buChar char="-"/>
              <a:tabLst>
                <a:tab algn="l" pos="0"/>
              </a:tabLst>
            </a:pPr>
            <a:r>
              <a:rPr b="0" lang="en-US" sz="3200" spc="-109" strike="noStrike">
                <a:solidFill>
                  <a:srgbClr val="ffffff"/>
                </a:solidFill>
                <a:latin typeface="Tomorrow"/>
                <a:ea typeface="Tomorrow"/>
              </a:rPr>
              <a:t>Digital Signature Algorithm (DSA) </a:t>
            </a:r>
            <a:endParaRPr b="0" lang="en-US" sz="3200" spc="-1" strike="noStrike">
              <a:latin typeface="Arial"/>
            </a:endParaRPr>
          </a:p>
          <a:p>
            <a:pPr>
              <a:lnSpc>
                <a:spcPts val="2897"/>
              </a:lnSpc>
              <a:spcBef>
                <a:spcPts val="145"/>
              </a:spcBef>
              <a:buNone/>
              <a:tabLst>
                <a:tab algn="l" pos="0"/>
              </a:tabLst>
            </a:pPr>
            <a:endParaRPr b="0" lang="en-US" sz="4400" spc="-1" strike="noStrike">
              <a:latin typeface="Arial"/>
            </a:endParaRPr>
          </a:p>
          <a:p>
            <a:pPr marL="571680" indent="-571680">
              <a:lnSpc>
                <a:spcPts val="2897"/>
              </a:lnSpc>
              <a:spcBef>
                <a:spcPts val="145"/>
              </a:spcBef>
              <a:buClr>
                <a:srgbClr val="ffffff"/>
              </a:buClr>
              <a:buSzPct val="45000"/>
              <a:buFont typeface="StarSymbol"/>
              <a:buChar char="-"/>
              <a:tabLst>
                <a:tab algn="l" pos="0"/>
              </a:tabLst>
            </a:pPr>
            <a:r>
              <a:rPr b="0" lang="en-US" sz="3200" spc="-109" strike="noStrike">
                <a:solidFill>
                  <a:srgbClr val="ffffff"/>
                </a:solidFill>
                <a:latin typeface="Tomorrow"/>
                <a:ea typeface="Tomorrow"/>
              </a:rPr>
              <a:t> </a:t>
            </a:r>
            <a:r>
              <a:rPr b="0" lang="en-US" sz="3200" spc="-109" strike="noStrike">
                <a:solidFill>
                  <a:srgbClr val="ffffff"/>
                </a:solidFill>
                <a:latin typeface="Tomorrow"/>
                <a:ea typeface="Tomorrow"/>
              </a:rPr>
              <a:t>- based on PKCS #1  Public-Key Cryptography Standards</a:t>
            </a:r>
            <a:endParaRPr b="0" lang="en-US" sz="3200" spc="-1" strike="noStrike">
              <a:latin typeface="Arial"/>
            </a:endParaRPr>
          </a:p>
          <a:p>
            <a:pPr>
              <a:lnSpc>
                <a:spcPts val="2897"/>
              </a:lnSpc>
              <a:spcBef>
                <a:spcPts val="145"/>
              </a:spcBef>
              <a:buNone/>
              <a:tabLst>
                <a:tab algn="l" pos="0"/>
              </a:tabLst>
            </a:pPr>
            <a:endParaRPr b="0" lang="en-US" sz="4400" spc="-1" strike="noStrike">
              <a:latin typeface="Arial"/>
            </a:endParaRPr>
          </a:p>
          <a:p>
            <a:pPr lvl="1" marL="1028880" indent="-571680">
              <a:lnSpc>
                <a:spcPts val="2897"/>
              </a:lnSpc>
              <a:spcBef>
                <a:spcPts val="145"/>
              </a:spcBef>
              <a:buClr>
                <a:srgbClr val="ffffff"/>
              </a:buClr>
              <a:buSzPct val="45000"/>
              <a:buFont typeface="StarSymbol"/>
              <a:buChar char="-"/>
              <a:tabLst>
                <a:tab algn="l" pos="0"/>
              </a:tabLst>
            </a:pPr>
            <a:r>
              <a:rPr b="0" lang="en-US" sz="3200" spc="-109" strike="noStrike">
                <a:solidFill>
                  <a:srgbClr val="ffffff"/>
                </a:solidFill>
                <a:latin typeface="Tomorrow"/>
                <a:ea typeface="Tomorrow"/>
              </a:rPr>
              <a:t>-by RSA Laboratories (1991)</a:t>
            </a:r>
            <a:endParaRPr b="0" lang="en-US" sz="3200" spc="-1" strike="noStrike">
              <a:latin typeface="Arial"/>
            </a:endParaRPr>
          </a:p>
          <a:p>
            <a:pPr>
              <a:lnSpc>
                <a:spcPts val="2897"/>
              </a:lnSpc>
              <a:spcBef>
                <a:spcPts val="145"/>
              </a:spcBef>
              <a:buNone/>
              <a:tabLst>
                <a:tab algn="l" pos="0"/>
              </a:tabLst>
            </a:pPr>
            <a:endParaRPr b="0" lang="en-US" sz="4400" spc="-1" strike="noStrike">
              <a:latin typeface="Arial"/>
            </a:endParaRPr>
          </a:p>
          <a:p>
            <a:pPr>
              <a:lnSpc>
                <a:spcPts val="2897"/>
              </a:lnSpc>
              <a:spcBef>
                <a:spcPts val="145"/>
              </a:spcBef>
              <a:buNone/>
              <a:tabLst>
                <a:tab algn="l" pos="0"/>
              </a:tabLst>
            </a:pPr>
            <a:br>
              <a:rPr sz="3200"/>
            </a:br>
            <a:r>
              <a:rPr b="0" lang="en-US" sz="3200" spc="-109" strike="noStrike">
                <a:solidFill>
                  <a:srgbClr val="ffffff"/>
                </a:solidFill>
                <a:latin typeface="Tomorrow"/>
                <a:ea typeface="Tomorrow"/>
              </a:rPr>
              <a:t> </a:t>
            </a:r>
            <a:endParaRPr b="0" lang="en-US" sz="3200" spc="-1" strike="noStrike">
              <a:latin typeface="Arial"/>
            </a:endParaRPr>
          </a:p>
        </p:txBody>
      </p:sp>
    </p:spTree>
  </p:cSld>
  <mc:AlternateContent>
    <mc:Choice Requires="p14">
      <p:transition spd="slow" p14:dur="2000"/>
    </mc:Choice>
    <mc:Fallback>
      <p:transition spd="slow"/>
    </mc:Fallback>
  </mc:AlternateContent>
  <p:timing>
    <p:tnLst>
      <p:par>
        <p:cTn id="61" dur="indefinite" restart="never" nodeType="tmRoot">
          <p:childTnLst>
            <p:seq>
              <p:cTn id="62" dur="indefinite" nodeType="mainSeq">
                <p:childTnLst>
                  <p:par>
                    <p:cTn id="63" fill="hold">
                      <p:stCondLst>
                        <p:cond delay="indefinite"/>
                      </p:stCondLst>
                      <p:childTnLst>
                        <p:par>
                          <p:cTn id="64" fill="hold">
                            <p:stCondLst>
                              <p:cond delay="0"/>
                            </p:stCondLst>
                            <p:childTnLst>
                              <p:par>
                                <p:cTn id="65" nodeType="clickEffect" fill="hold" presetClass="entr" presetID="10">
                                  <p:stCondLst>
                                    <p:cond delay="0"/>
                                  </p:stCondLst>
                                  <p:childTnLst>
                                    <p:set>
                                      <p:cBhvr>
                                        <p:cTn id="66" dur="1" fill="hold">
                                          <p:stCondLst>
                                            <p:cond delay="0"/>
                                          </p:stCondLst>
                                        </p:cTn>
                                        <p:tgtEl>
                                          <p:spTgt spid="82"/>
                                        </p:tgtEl>
                                        <p:attrNameLst>
                                          <p:attrName>style.visibility</p:attrName>
                                        </p:attrNameLst>
                                      </p:cBhvr>
                                      <p:to>
                                        <p:strVal val="visible"/>
                                      </p:to>
                                    </p:set>
                                    <p:animEffect filter="fade" transition="in">
                                      <p:cBhvr additive="repl">
                                        <p:cTn id="67" dur="500"/>
                                        <p:tgtEl>
                                          <p:spTgt spid="82"/>
                                        </p:tgtEl>
                                      </p:cBhvr>
                                    </p:animEffect>
                                  </p:childTnLst>
                                </p:cTn>
                              </p:par>
                              <p:par>
                                <p:cTn id="68" nodeType="withEffect" fill="hold" presetClass="entr" presetID="10">
                                  <p:stCondLst>
                                    <p:cond delay="0"/>
                                  </p:stCondLst>
                                  <p:childTnLst>
                                    <p:set>
                                      <p:cBhvr>
                                        <p:cTn id="69" dur="1" fill="hold">
                                          <p:stCondLst>
                                            <p:cond delay="0"/>
                                          </p:stCondLst>
                                        </p:cTn>
                                        <p:tgtEl>
                                          <p:spTgt spid="83"/>
                                        </p:tgtEl>
                                        <p:attrNameLst>
                                          <p:attrName>style.visibility</p:attrName>
                                        </p:attrNameLst>
                                      </p:cBhvr>
                                      <p:to>
                                        <p:strVal val="visible"/>
                                      </p:to>
                                    </p:set>
                                    <p:animEffect filter="fade" transition="in">
                                      <p:cBhvr additive="repl">
                                        <p:cTn id="70" dur="500"/>
                                        <p:tgtEl>
                                          <p:spTgt spid="83"/>
                                        </p:tgtEl>
                                      </p:cBhvr>
                                    </p:animEffect>
                                  </p:childTnLst>
                                </p:cTn>
                              </p:par>
                              <p:par>
                                <p:cTn id="71" nodeType="withEffect" fill="hold" presetClass="entr" presetID="10">
                                  <p:stCondLst>
                                    <p:cond delay="0"/>
                                  </p:stCondLst>
                                  <p:childTnLst>
                                    <p:set>
                                      <p:cBhvr>
                                        <p:cTn id="72" dur="1" fill="hold">
                                          <p:stCondLst>
                                            <p:cond delay="0"/>
                                          </p:stCondLst>
                                        </p:cTn>
                                        <p:tgtEl>
                                          <p:spTgt spid="84"/>
                                        </p:tgtEl>
                                        <p:attrNameLst>
                                          <p:attrName>style.visibility</p:attrName>
                                        </p:attrNameLst>
                                      </p:cBhvr>
                                      <p:to>
                                        <p:strVal val="visible"/>
                                      </p:to>
                                    </p:set>
                                    <p:animEffect filter="fade" transition="in">
                                      <p:cBhvr additive="repl">
                                        <p:cTn id="73" dur="500"/>
                                        <p:tgtEl>
                                          <p:spTgt spid="84"/>
                                        </p:tgtEl>
                                      </p:cBhvr>
                                    </p:animEffect>
                                  </p:childTnLst>
                                </p:cTn>
                              </p:par>
                              <p:par>
                                <p:cTn id="74" nodeType="withEffect" fill="hold" presetClass="entr" presetID="10">
                                  <p:stCondLst>
                                    <p:cond delay="0"/>
                                  </p:stCondLst>
                                  <p:childTnLst>
                                    <p:set>
                                      <p:cBhvr>
                                        <p:cTn id="75" dur="1" fill="hold">
                                          <p:stCondLst>
                                            <p:cond delay="0"/>
                                          </p:stCondLst>
                                        </p:cTn>
                                        <p:tgtEl>
                                          <p:spTgt spid="85"/>
                                        </p:tgtEl>
                                        <p:attrNameLst>
                                          <p:attrName>style.visibility</p:attrName>
                                        </p:attrNameLst>
                                      </p:cBhvr>
                                      <p:to>
                                        <p:strVal val="visible"/>
                                      </p:to>
                                    </p:set>
                                    <p:animEffect filter="fade" transition="in">
                                      <p:cBhvr additive="repl">
                                        <p:cTn id="76" dur="5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grpSp>
        <p:nvGrpSpPr>
          <p:cNvPr id="86" name="Group 3"/>
          <p:cNvGrpSpPr/>
          <p:nvPr/>
        </p:nvGrpSpPr>
        <p:grpSpPr>
          <a:xfrm>
            <a:off x="11322360" y="-2584440"/>
            <a:ext cx="10785960" cy="10758240"/>
            <a:chOff x="11322360" y="-2584440"/>
            <a:chExt cx="10785960" cy="10758240"/>
          </a:xfrm>
        </p:grpSpPr>
        <p:sp>
          <p:nvSpPr>
            <p:cNvPr id="87" name="Freeform 4"/>
            <p:cNvSpPr/>
            <p:nvPr/>
          </p:nvSpPr>
          <p:spPr>
            <a:xfrm>
              <a:off x="11322360" y="-2584440"/>
              <a:ext cx="10785960" cy="10758240"/>
            </a:xfrm>
            <a:custGeom>
              <a:avLst/>
              <a:gdLst/>
              <a:ahLst/>
              <a:rect l="l" t="t" r="r" b="b"/>
              <a:pathLst>
                <a:path w="780813" h="780813">
                  <a:moveTo>
                    <a:pt x="417709" y="11309"/>
                  </a:moveTo>
                  <a:lnTo>
                    <a:pt x="769505" y="363105"/>
                  </a:lnTo>
                  <a:cubicBezTo>
                    <a:pt x="776746" y="370346"/>
                    <a:pt x="780814" y="380167"/>
                    <a:pt x="780814" y="390407"/>
                  </a:cubicBezTo>
                  <a:cubicBezTo>
                    <a:pt x="780814" y="400647"/>
                    <a:pt x="776746" y="410468"/>
                    <a:pt x="769505" y="417709"/>
                  </a:cubicBezTo>
                  <a:lnTo>
                    <a:pt x="417709" y="769505"/>
                  </a:lnTo>
                  <a:cubicBezTo>
                    <a:pt x="410468" y="776746"/>
                    <a:pt x="400647" y="780814"/>
                    <a:pt x="390407" y="780814"/>
                  </a:cubicBezTo>
                  <a:cubicBezTo>
                    <a:pt x="380167" y="780814"/>
                    <a:pt x="370346" y="776746"/>
                    <a:pt x="363105" y="769505"/>
                  </a:cubicBezTo>
                  <a:lnTo>
                    <a:pt x="11309" y="417709"/>
                  </a:lnTo>
                  <a:cubicBezTo>
                    <a:pt x="4068" y="410468"/>
                    <a:pt x="0" y="400647"/>
                    <a:pt x="0" y="390407"/>
                  </a:cubicBezTo>
                  <a:cubicBezTo>
                    <a:pt x="0" y="380167"/>
                    <a:pt x="4068" y="370346"/>
                    <a:pt x="11309" y="363105"/>
                  </a:cubicBezTo>
                  <a:lnTo>
                    <a:pt x="363105" y="11309"/>
                  </a:lnTo>
                  <a:cubicBezTo>
                    <a:pt x="370346" y="4068"/>
                    <a:pt x="380167" y="0"/>
                    <a:pt x="390407" y="0"/>
                  </a:cubicBezTo>
                  <a:cubicBezTo>
                    <a:pt x="400647" y="0"/>
                    <a:pt x="410468" y="4068"/>
                    <a:pt x="417709" y="11309"/>
                  </a:cubicBezTo>
                  <a:close/>
                </a:path>
              </a:pathLst>
            </a:custGeom>
            <a:blipFill rotWithShape="0">
              <a:blip r:embed="rId1"/>
              <a:srcRect/>
              <a:stretch/>
            </a:blipFill>
            <a:ln w="0">
              <a:noFill/>
            </a:ln>
          </p:spPr>
          <p:style>
            <a:lnRef idx="0"/>
            <a:fillRef idx="0"/>
            <a:effectRef idx="0"/>
            <a:fontRef idx="minor"/>
          </p:style>
        </p:sp>
      </p:grpSp>
      <p:sp>
        <p:nvSpPr>
          <p:cNvPr id="88" name="Freeform 12"/>
          <p:cNvSpPr/>
          <p:nvPr/>
        </p:nvSpPr>
        <p:spPr>
          <a:xfrm rot="787800">
            <a:off x="-388080" y="7640640"/>
            <a:ext cx="10949760" cy="4639680"/>
          </a:xfrm>
          <a:custGeom>
            <a:avLst/>
            <a:gdLst/>
            <a:ahLst/>
            <a:rect l="l" t="t" r="r" b="b"/>
            <a:pathLst>
              <a:path w="10950493" h="4640272">
                <a:moveTo>
                  <a:pt x="0" y="0"/>
                </a:moveTo>
                <a:lnTo>
                  <a:pt x="10950494" y="0"/>
                </a:lnTo>
                <a:lnTo>
                  <a:pt x="10950494" y="4640272"/>
                </a:lnTo>
                <a:lnTo>
                  <a:pt x="0" y="4640272"/>
                </a:lnTo>
                <a:lnTo>
                  <a:pt x="0" y="0"/>
                </a:lnTo>
                <a:close/>
              </a:path>
            </a:pathLst>
          </a:custGeom>
          <a:blipFill rotWithShape="0">
            <a:blip r:embed="rId2"/>
            <a:srcRect/>
            <a:stretch/>
          </a:blipFill>
          <a:ln w="0">
            <a:noFill/>
          </a:ln>
        </p:spPr>
        <p:style>
          <a:lnRef idx="0"/>
          <a:fillRef idx="0"/>
          <a:effectRef idx="0"/>
          <a:fontRef idx="minor"/>
        </p:style>
      </p:sp>
      <p:sp>
        <p:nvSpPr>
          <p:cNvPr id="89" name="Freeform 13"/>
          <p:cNvSpPr/>
          <p:nvPr/>
        </p:nvSpPr>
        <p:spPr>
          <a:xfrm flipH="1" rot="11266200">
            <a:off x="2514960" y="-3369960"/>
            <a:ext cx="10949760" cy="4639320"/>
          </a:xfrm>
          <a:custGeom>
            <a:avLst/>
            <a:gdLst/>
            <a:ahLst/>
            <a:rect l="l" t="t" r="r" b="b"/>
            <a:pathLst>
              <a:path w="10950493" h="4640272">
                <a:moveTo>
                  <a:pt x="10950494" y="0"/>
                </a:moveTo>
                <a:lnTo>
                  <a:pt x="0" y="0"/>
                </a:lnTo>
                <a:lnTo>
                  <a:pt x="0" y="4640272"/>
                </a:lnTo>
                <a:lnTo>
                  <a:pt x="10950494" y="4640272"/>
                </a:lnTo>
                <a:lnTo>
                  <a:pt x="10950494" y="0"/>
                </a:lnTo>
                <a:close/>
              </a:path>
            </a:pathLst>
          </a:custGeom>
          <a:blipFill rotWithShape="0">
            <a:blip r:embed="rId3"/>
            <a:srcRect/>
            <a:stretch/>
          </a:blipFill>
          <a:ln w="0">
            <a:noFill/>
          </a:ln>
        </p:spPr>
        <p:style>
          <a:lnRef idx="0"/>
          <a:fillRef idx="0"/>
          <a:effectRef idx="0"/>
          <a:fontRef idx="minor"/>
        </p:style>
      </p:sp>
      <p:sp>
        <p:nvSpPr>
          <p:cNvPr id="90" name="TextBox 1"/>
          <p:cNvSpPr/>
          <p:nvPr/>
        </p:nvSpPr>
        <p:spPr>
          <a:xfrm>
            <a:off x="1028880" y="1164600"/>
            <a:ext cx="11873880" cy="1981080"/>
          </a:xfrm>
          <a:prstGeom prst="rect">
            <a:avLst/>
          </a:prstGeom>
          <a:noFill/>
          <a:ln w="0">
            <a:noFill/>
          </a:ln>
        </p:spPr>
        <p:style>
          <a:lnRef idx="0"/>
          <a:fillRef idx="0"/>
          <a:effectRef idx="0"/>
          <a:fontRef idx="minor"/>
        </p:style>
        <p:txBody>
          <a:bodyPr lIns="0" rIns="0" tIns="0" bIns="0" anchor="t">
            <a:spAutoFit/>
          </a:bodyPr>
          <a:p>
            <a:pPr>
              <a:lnSpc>
                <a:spcPts val="7801"/>
              </a:lnSpc>
              <a:buNone/>
            </a:pPr>
            <a:r>
              <a:rPr b="0" lang="en-US" sz="6000" spc="-1" strike="noStrike">
                <a:solidFill>
                  <a:srgbClr val="ffffff"/>
                </a:solidFill>
                <a:latin typeface="Tomorrow"/>
                <a:ea typeface="Tomorrow"/>
              </a:rPr>
              <a:t>Why not vanilla symmetric DH 1976:</a:t>
            </a:r>
            <a:endParaRPr b="0" lang="en-US" sz="6000" spc="-1" strike="noStrike">
              <a:latin typeface="Arial"/>
            </a:endParaRPr>
          </a:p>
        </p:txBody>
      </p:sp>
      <p:sp>
        <p:nvSpPr>
          <p:cNvPr id="91" name="TextBox 2"/>
          <p:cNvSpPr/>
          <p:nvPr/>
        </p:nvSpPr>
        <p:spPr>
          <a:xfrm>
            <a:off x="539640" y="3154680"/>
            <a:ext cx="15258960" cy="6666840"/>
          </a:xfrm>
          <a:prstGeom prst="rect">
            <a:avLst/>
          </a:prstGeom>
          <a:noFill/>
          <a:ln w="0">
            <a:noFill/>
          </a:ln>
        </p:spPr>
        <p:style>
          <a:lnRef idx="0"/>
          <a:fillRef idx="0"/>
          <a:effectRef idx="0"/>
          <a:fontRef idx="minor"/>
        </p:style>
        <p:txBody>
          <a:bodyPr lIns="0" rIns="0" tIns="0" bIns="0" anchor="t">
            <a:spAutoFit/>
          </a:bodyPr>
          <a:p>
            <a:pPr marL="216000" indent="-216000" algn="just">
              <a:lnSpc>
                <a:spcPts val="2580"/>
              </a:lnSpc>
              <a:buClr>
                <a:srgbClr val="ffffff"/>
              </a:buClr>
              <a:buSzPct val="45000"/>
              <a:buFont typeface="Wingdings" charset="2"/>
              <a:buChar char=""/>
              <a:tabLst>
                <a:tab algn="l" pos="0"/>
              </a:tabLst>
            </a:pPr>
            <a:r>
              <a:rPr b="0" lang="en-US" sz="2800" spc="-109" strike="noStrike">
                <a:solidFill>
                  <a:srgbClr val="ffffff"/>
                </a:solidFill>
                <a:latin typeface="Tomorrow"/>
                <a:ea typeface="Tomorrow"/>
              </a:rPr>
              <a:t> </a:t>
            </a:r>
            <a:r>
              <a:rPr b="0" lang="en-US" sz="2800" spc="-109" strike="noStrike">
                <a:solidFill>
                  <a:srgbClr val="ffffff"/>
                </a:solidFill>
                <a:latin typeface="Tomorrow"/>
                <a:ea typeface="Tomorrow"/>
              </a:rPr>
              <a:t>the scheme only allows signing one bit </a:t>
            </a:r>
            <a:endParaRPr b="0" lang="en-US" sz="2800" spc="-1" strike="noStrike">
              <a:latin typeface="Arial"/>
            </a:endParaRPr>
          </a:p>
          <a:p>
            <a:pPr algn="just">
              <a:lnSpc>
                <a:spcPts val="2580"/>
              </a:lnSpc>
              <a:buNone/>
              <a:tabLst>
                <a:tab algn="l" pos="0"/>
              </a:tabLst>
            </a:pPr>
            <a:endParaRPr b="0" lang="en-US" sz="2800" spc="-1" strike="noStrike">
              <a:latin typeface="Arial"/>
            </a:endParaRPr>
          </a:p>
          <a:p>
            <a:pPr marL="457200" algn="just">
              <a:lnSpc>
                <a:spcPts val="2580"/>
              </a:lnSpc>
              <a:buNone/>
              <a:tabLst>
                <a:tab algn="l" pos="0"/>
              </a:tabLst>
            </a:pPr>
            <a:r>
              <a:rPr b="0" lang="en-US" sz="2800" spc="-109" strike="noStrike">
                <a:solidFill>
                  <a:srgbClr val="ffffff"/>
                </a:solidFill>
                <a:latin typeface="Tomorrow"/>
                <a:ea typeface="DejaVu Sans"/>
              </a:rPr>
              <a:t>(</a:t>
            </a:r>
            <a:r>
              <a:rPr b="0" lang="en-US" sz="2800" spc="-109" strike="noStrike">
                <a:solidFill>
                  <a:srgbClr val="ffffff"/>
                </a:solidFill>
                <a:latin typeface="Tomorrow"/>
                <a:ea typeface="Tomorrow"/>
              </a:rPr>
              <a:t>each bit signed separately)</a:t>
            </a:r>
            <a:endParaRPr b="0" lang="en-US" sz="2800" spc="-1" strike="noStrike">
              <a:latin typeface="Arial"/>
            </a:endParaRPr>
          </a:p>
          <a:p>
            <a:pPr algn="just">
              <a:lnSpc>
                <a:spcPts val="2580"/>
              </a:lnSpc>
              <a:buNone/>
              <a:tabLst>
                <a:tab algn="l" pos="0"/>
              </a:tabLst>
            </a:pPr>
            <a:endParaRPr b="0" lang="en-US" sz="2800" spc="-1" strike="noStrike">
              <a:latin typeface="Arial"/>
            </a:endParaRPr>
          </a:p>
          <a:p>
            <a:pPr>
              <a:lnSpc>
                <a:spcPts val="2580"/>
              </a:lnSpc>
              <a:buNone/>
              <a:tabLst>
                <a:tab algn="l" pos="0"/>
              </a:tabLst>
            </a:pPr>
            <a:r>
              <a:rPr b="0" lang="en-US" sz="2800" spc="-109" strike="noStrike">
                <a:solidFill>
                  <a:srgbClr val="ffffff"/>
                </a:solidFill>
                <a:latin typeface="Tomorrow"/>
                <a:ea typeface="Tomorrow"/>
              </a:rPr>
              <a:t>so even with  hashing all signature components</a:t>
            </a:r>
            <a:r>
              <a:rPr b="0" lang="en-US" sz="3600" spc="-109" strike="noStrike">
                <a:solidFill>
                  <a:srgbClr val="ffffff"/>
                </a:solidFill>
                <a:latin typeface="Tomorrow"/>
                <a:ea typeface="Tomorrow"/>
              </a:rPr>
              <a:t>  </a:t>
            </a:r>
            <a:endParaRPr b="0" lang="en-US" sz="3600" spc="-1" strike="noStrike">
              <a:latin typeface="Arial"/>
            </a:endParaRPr>
          </a:p>
          <a:p>
            <a:pPr>
              <a:lnSpc>
                <a:spcPts val="3960"/>
              </a:lnSpc>
              <a:buNone/>
              <a:tabLst>
                <a:tab algn="l" pos="0"/>
              </a:tabLst>
            </a:pPr>
            <a:endParaRPr b="0" lang="en-US" sz="3600" spc="-1" strike="noStrike">
              <a:latin typeface="Arial"/>
            </a:endParaRPr>
          </a:p>
          <a:p>
            <a:pPr>
              <a:lnSpc>
                <a:spcPts val="3960"/>
              </a:lnSpc>
              <a:buNone/>
              <a:tabLst>
                <a:tab algn="l" pos="0"/>
              </a:tabLst>
            </a:pPr>
            <a:r>
              <a:rPr b="0" lang="en-US" sz="2800" spc="-109" strike="noStrike">
                <a:solidFill>
                  <a:srgbClr val="ffffff"/>
                </a:solidFill>
                <a:latin typeface="Tomorrow"/>
                <a:ea typeface="Tomorrow"/>
              </a:rPr>
              <a:t>– </a:t>
            </a:r>
            <a:r>
              <a:rPr b="0" lang="en-US" sz="2800" spc="-109" strike="noStrike">
                <a:solidFill>
                  <a:srgbClr val="ffffff"/>
                </a:solidFill>
                <a:latin typeface="Tomorrow"/>
                <a:ea typeface="Tomorrow"/>
              </a:rPr>
              <a:t>the secret key, the verification combination, and the signature itself </a:t>
            </a:r>
            <a:endParaRPr b="0" lang="en-US" sz="2800" spc="-1" strike="noStrike">
              <a:latin typeface="Arial"/>
            </a:endParaRPr>
          </a:p>
          <a:p>
            <a:pPr>
              <a:lnSpc>
                <a:spcPts val="3960"/>
              </a:lnSpc>
              <a:buNone/>
              <a:tabLst>
                <a:tab algn="l" pos="0"/>
              </a:tabLst>
            </a:pPr>
            <a:r>
              <a:rPr b="0" lang="en-US" sz="2800" spc="-109" strike="noStrike">
                <a:solidFill>
                  <a:srgbClr val="ffffff"/>
                </a:solidFill>
                <a:latin typeface="Tomorrow"/>
                <a:ea typeface="Tomorrow"/>
              </a:rPr>
              <a:t>– </a:t>
            </a:r>
            <a:r>
              <a:rPr b="0" lang="en-US" sz="2800" spc="-109" strike="noStrike">
                <a:solidFill>
                  <a:srgbClr val="ffffff"/>
                </a:solidFill>
                <a:latin typeface="Tomorrow"/>
                <a:ea typeface="Tomorrow"/>
              </a:rPr>
              <a:t>are quite large in size, &gt; two orders of magnitude larger than the block signed.</a:t>
            </a:r>
            <a:endParaRPr b="0" lang="en-US" sz="2800" spc="-1" strike="noStrike">
              <a:latin typeface="Arial"/>
            </a:endParaRPr>
          </a:p>
          <a:p>
            <a:pPr>
              <a:lnSpc>
                <a:spcPts val="3960"/>
              </a:lnSpc>
              <a:buNone/>
              <a:tabLst>
                <a:tab algn="l" pos="0"/>
              </a:tabLst>
            </a:pPr>
            <a:endParaRPr b="0" lang="en-US" sz="4400" spc="-1" strike="noStrike">
              <a:latin typeface="Arial"/>
            </a:endParaRPr>
          </a:p>
          <a:p>
            <a:pPr>
              <a:lnSpc>
                <a:spcPts val="3960"/>
              </a:lnSpc>
              <a:buNone/>
              <a:tabLst>
                <a:tab algn="l" pos="0"/>
              </a:tabLst>
            </a:pPr>
            <a:endParaRPr b="0" lang="en-US" sz="4400" spc="-1" strike="noStrike">
              <a:latin typeface="Arial"/>
            </a:endParaRPr>
          </a:p>
          <a:p>
            <a:pPr marL="216000" indent="-216000">
              <a:lnSpc>
                <a:spcPts val="3960"/>
              </a:lnSpc>
              <a:buClr>
                <a:srgbClr val="ffffff"/>
              </a:buClr>
              <a:buSzPct val="45000"/>
              <a:buFont typeface="Wingdings" charset="2"/>
              <a:buChar char=""/>
              <a:tabLst>
                <a:tab algn="l" pos="0"/>
              </a:tabLst>
            </a:pPr>
            <a:r>
              <a:rPr b="0" lang="en-US" sz="4000" spc="-109" strike="noStrike">
                <a:solidFill>
                  <a:srgbClr val="ffffff"/>
                </a:solidFill>
                <a:latin typeface="Tomorrow"/>
                <a:ea typeface="Tomorrow"/>
              </a:rPr>
              <a:t> </a:t>
            </a:r>
            <a:r>
              <a:rPr b="0" lang="en-US" sz="4000" spc="-109" strike="noStrike">
                <a:solidFill>
                  <a:srgbClr val="ffffff"/>
                </a:solidFill>
                <a:latin typeface="Tomorrow"/>
                <a:ea typeface="Tomorrow"/>
              </a:rPr>
              <a:t>signature and verification key pair are one-time applicable </a:t>
            </a:r>
            <a:endParaRPr b="0" lang="en-US" sz="4000" spc="-1" strike="noStrike">
              <a:latin typeface="Arial"/>
            </a:endParaRPr>
          </a:p>
          <a:p>
            <a:pPr>
              <a:lnSpc>
                <a:spcPts val="3960"/>
              </a:lnSpc>
              <a:buNone/>
              <a:tabLst>
                <a:tab algn="l" pos="0"/>
              </a:tabLst>
            </a:pPr>
            <a:endParaRPr b="0" lang="en-US" sz="4400" spc="-1" strike="noStrike">
              <a:latin typeface="Arial"/>
            </a:endParaRPr>
          </a:p>
          <a:p>
            <a:pPr>
              <a:lnSpc>
                <a:spcPts val="3960"/>
              </a:lnSpc>
              <a:buNone/>
              <a:tabLst>
                <a:tab algn="l" pos="0"/>
              </a:tabLst>
            </a:pPr>
            <a:r>
              <a:rPr b="0" lang="en-US" sz="2800" spc="-109" strike="noStrike">
                <a:solidFill>
                  <a:srgbClr val="ffffff"/>
                </a:solidFill>
                <a:latin typeface="Tomorrow"/>
                <a:ea typeface="Tomorrow"/>
              </a:rPr>
              <a:t>performing the signing procedure of a message bit leads to the disclosure of half of the secret key, after which it is no longer completely secret and cannot be reused. Therefore, each signed message requires its own set of signature and verification keys</a:t>
            </a:r>
            <a:r>
              <a:rPr b="0" lang="en-US" sz="4000" spc="-109" strike="noStrike">
                <a:solidFill>
                  <a:srgbClr val="ffffff"/>
                </a:solidFill>
                <a:latin typeface="Tomorrow"/>
                <a:ea typeface="Tomorrow"/>
              </a:rPr>
              <a:t>. </a:t>
            </a:r>
            <a:endParaRPr b="0" lang="en-US" sz="4000" spc="-1" strike="noStrike">
              <a:latin typeface="Arial"/>
            </a:endParaRPr>
          </a:p>
        </p:txBody>
      </p:sp>
    </p:spTree>
  </p:cSld>
  <mc:AlternateContent>
    <mc:Choice Requires="p14">
      <p:transition spd="slow" p14:dur="2000"/>
    </mc:Choice>
    <mc:Fallback>
      <p:transition spd="slow"/>
    </mc:Fallback>
  </mc:AlternateContent>
  <p:timing>
    <p:tnLst>
      <p:par>
        <p:cTn id="77" dur="indefinite" restart="never" nodeType="tmRoot">
          <p:childTnLst>
            <p:seq>
              <p:cTn id="78" dur="indefinite" nodeType="mainSeq">
                <p:childTnLst>
                  <p:par>
                    <p:cTn id="79" fill="hold">
                      <p:stCondLst>
                        <p:cond delay="indefinite"/>
                      </p:stCondLst>
                      <p:childTnLst>
                        <p:par>
                          <p:cTn id="80" fill="hold">
                            <p:stCondLst>
                              <p:cond delay="0"/>
                            </p:stCondLst>
                            <p:childTnLst>
                              <p:par>
                                <p:cTn id="81" nodeType="clickEffect" fill="hold" presetClass="entr" presetID="10">
                                  <p:stCondLst>
                                    <p:cond delay="0"/>
                                  </p:stCondLst>
                                  <p:childTnLst>
                                    <p:set>
                                      <p:cBhvr>
                                        <p:cTn id="82" dur="1" fill="hold">
                                          <p:stCondLst>
                                            <p:cond delay="0"/>
                                          </p:stCondLst>
                                        </p:cTn>
                                        <p:tgtEl>
                                          <p:spTgt spid="90"/>
                                        </p:tgtEl>
                                        <p:attrNameLst>
                                          <p:attrName>style.visibility</p:attrName>
                                        </p:attrNameLst>
                                      </p:cBhvr>
                                      <p:to>
                                        <p:strVal val="visible"/>
                                      </p:to>
                                    </p:set>
                                    <p:animEffect filter="fade" transition="in">
                                      <p:cBhvr additive="repl">
                                        <p:cTn id="83" dur="500"/>
                                        <p:tgtEl>
                                          <p:spTgt spid="90"/>
                                        </p:tgtEl>
                                      </p:cBhvr>
                                    </p:animEffect>
                                  </p:childTnLst>
                                </p:cTn>
                              </p:par>
                              <p:par>
                                <p:cTn id="84" nodeType="withEffect" fill="hold" presetClass="entr" presetID="10">
                                  <p:stCondLst>
                                    <p:cond delay="0"/>
                                  </p:stCondLst>
                                  <p:childTnLst>
                                    <p:set>
                                      <p:cBhvr>
                                        <p:cTn id="85" dur="1" fill="hold">
                                          <p:stCondLst>
                                            <p:cond delay="0"/>
                                          </p:stCondLst>
                                        </p:cTn>
                                        <p:tgtEl>
                                          <p:spTgt spid="91"/>
                                        </p:tgtEl>
                                        <p:attrNameLst>
                                          <p:attrName>style.visibility</p:attrName>
                                        </p:attrNameLst>
                                      </p:cBhvr>
                                      <p:to>
                                        <p:strVal val="visible"/>
                                      </p:to>
                                    </p:set>
                                    <p:animEffect filter="fade" transition="in">
                                      <p:cBhvr additive="repl">
                                        <p:cTn id="86" dur="5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grpSp>
        <p:nvGrpSpPr>
          <p:cNvPr id="92" name="Group 3"/>
          <p:cNvGrpSpPr/>
          <p:nvPr/>
        </p:nvGrpSpPr>
        <p:grpSpPr>
          <a:xfrm>
            <a:off x="9936360" y="-222120"/>
            <a:ext cx="10785960" cy="10758240"/>
            <a:chOff x="9936360" y="-222120"/>
            <a:chExt cx="10785960" cy="10758240"/>
          </a:xfrm>
        </p:grpSpPr>
        <p:sp>
          <p:nvSpPr>
            <p:cNvPr id="93" name="Freeform 4"/>
            <p:cNvSpPr/>
            <p:nvPr/>
          </p:nvSpPr>
          <p:spPr>
            <a:xfrm>
              <a:off x="9936360" y="-222120"/>
              <a:ext cx="10785960" cy="10758240"/>
            </a:xfrm>
            <a:custGeom>
              <a:avLst/>
              <a:gdLst/>
              <a:ahLst/>
              <a:rect l="l" t="t" r="r" b="b"/>
              <a:pathLst>
                <a:path w="780813" h="780813">
                  <a:moveTo>
                    <a:pt x="417709" y="11309"/>
                  </a:moveTo>
                  <a:lnTo>
                    <a:pt x="769505" y="363105"/>
                  </a:lnTo>
                  <a:cubicBezTo>
                    <a:pt x="776746" y="370346"/>
                    <a:pt x="780814" y="380167"/>
                    <a:pt x="780814" y="390407"/>
                  </a:cubicBezTo>
                  <a:cubicBezTo>
                    <a:pt x="780814" y="400647"/>
                    <a:pt x="776746" y="410468"/>
                    <a:pt x="769505" y="417709"/>
                  </a:cubicBezTo>
                  <a:lnTo>
                    <a:pt x="417709" y="769505"/>
                  </a:lnTo>
                  <a:cubicBezTo>
                    <a:pt x="410468" y="776746"/>
                    <a:pt x="400647" y="780814"/>
                    <a:pt x="390407" y="780814"/>
                  </a:cubicBezTo>
                  <a:cubicBezTo>
                    <a:pt x="380167" y="780814"/>
                    <a:pt x="370346" y="776746"/>
                    <a:pt x="363105" y="769505"/>
                  </a:cubicBezTo>
                  <a:lnTo>
                    <a:pt x="11309" y="417709"/>
                  </a:lnTo>
                  <a:cubicBezTo>
                    <a:pt x="4068" y="410468"/>
                    <a:pt x="0" y="400647"/>
                    <a:pt x="0" y="390407"/>
                  </a:cubicBezTo>
                  <a:cubicBezTo>
                    <a:pt x="0" y="380167"/>
                    <a:pt x="4068" y="370346"/>
                    <a:pt x="11309" y="363105"/>
                  </a:cubicBezTo>
                  <a:lnTo>
                    <a:pt x="363105" y="11309"/>
                  </a:lnTo>
                  <a:cubicBezTo>
                    <a:pt x="370346" y="4068"/>
                    <a:pt x="380167" y="0"/>
                    <a:pt x="390407" y="0"/>
                  </a:cubicBezTo>
                  <a:cubicBezTo>
                    <a:pt x="400647" y="0"/>
                    <a:pt x="410468" y="4068"/>
                    <a:pt x="417709" y="11309"/>
                  </a:cubicBezTo>
                  <a:close/>
                </a:path>
              </a:pathLst>
            </a:custGeom>
            <a:blipFill rotWithShape="0">
              <a:blip r:embed="rId1"/>
              <a:srcRect/>
              <a:stretch/>
            </a:blipFill>
            <a:ln w="0">
              <a:noFill/>
            </a:ln>
          </p:spPr>
          <p:style>
            <a:lnRef idx="0"/>
            <a:fillRef idx="0"/>
            <a:effectRef idx="0"/>
            <a:fontRef idx="minor"/>
          </p:style>
        </p:sp>
      </p:grpSp>
      <p:sp>
        <p:nvSpPr>
          <p:cNvPr id="94" name="Freeform 12"/>
          <p:cNvSpPr/>
          <p:nvPr/>
        </p:nvSpPr>
        <p:spPr>
          <a:xfrm rot="787800">
            <a:off x="-388080" y="7640640"/>
            <a:ext cx="10949760" cy="4639680"/>
          </a:xfrm>
          <a:custGeom>
            <a:avLst/>
            <a:gdLst/>
            <a:ahLst/>
            <a:rect l="l" t="t" r="r" b="b"/>
            <a:pathLst>
              <a:path w="10950493" h="4640272">
                <a:moveTo>
                  <a:pt x="0" y="0"/>
                </a:moveTo>
                <a:lnTo>
                  <a:pt x="10950494" y="0"/>
                </a:lnTo>
                <a:lnTo>
                  <a:pt x="10950494" y="4640272"/>
                </a:lnTo>
                <a:lnTo>
                  <a:pt x="0" y="4640272"/>
                </a:lnTo>
                <a:lnTo>
                  <a:pt x="0" y="0"/>
                </a:lnTo>
                <a:close/>
              </a:path>
            </a:pathLst>
          </a:custGeom>
          <a:blipFill rotWithShape="0">
            <a:blip r:embed="rId2"/>
            <a:srcRect/>
            <a:stretch/>
          </a:blipFill>
          <a:ln w="0">
            <a:noFill/>
          </a:ln>
        </p:spPr>
        <p:style>
          <a:lnRef idx="0"/>
          <a:fillRef idx="0"/>
          <a:effectRef idx="0"/>
          <a:fontRef idx="minor"/>
        </p:style>
      </p:sp>
      <p:sp>
        <p:nvSpPr>
          <p:cNvPr id="95" name="Freeform 13"/>
          <p:cNvSpPr/>
          <p:nvPr/>
        </p:nvSpPr>
        <p:spPr>
          <a:xfrm flipH="1" rot="11266200">
            <a:off x="2514960" y="-3369960"/>
            <a:ext cx="10949760" cy="4639320"/>
          </a:xfrm>
          <a:custGeom>
            <a:avLst/>
            <a:gdLst/>
            <a:ahLst/>
            <a:rect l="l" t="t" r="r" b="b"/>
            <a:pathLst>
              <a:path w="10950493" h="4640272">
                <a:moveTo>
                  <a:pt x="10950494" y="0"/>
                </a:moveTo>
                <a:lnTo>
                  <a:pt x="0" y="0"/>
                </a:lnTo>
                <a:lnTo>
                  <a:pt x="0" y="4640272"/>
                </a:lnTo>
                <a:lnTo>
                  <a:pt x="10950494" y="4640272"/>
                </a:lnTo>
                <a:lnTo>
                  <a:pt x="10950494" y="0"/>
                </a:lnTo>
                <a:close/>
              </a:path>
            </a:pathLst>
          </a:custGeom>
          <a:blipFill rotWithShape="0">
            <a:blip r:embed="rId3"/>
            <a:srcRect/>
            <a:stretch/>
          </a:blipFill>
          <a:ln w="0">
            <a:noFill/>
          </a:ln>
        </p:spPr>
        <p:style>
          <a:lnRef idx="0"/>
          <a:fillRef idx="0"/>
          <a:effectRef idx="0"/>
          <a:fontRef idx="minor"/>
        </p:style>
      </p:sp>
      <p:sp>
        <p:nvSpPr>
          <p:cNvPr id="96" name="TextBox 1"/>
          <p:cNvSpPr/>
          <p:nvPr/>
        </p:nvSpPr>
        <p:spPr>
          <a:xfrm>
            <a:off x="1028880" y="1164600"/>
            <a:ext cx="11873880" cy="990360"/>
          </a:xfrm>
          <a:prstGeom prst="rect">
            <a:avLst/>
          </a:prstGeom>
          <a:noFill/>
          <a:ln w="0">
            <a:noFill/>
          </a:ln>
        </p:spPr>
        <p:style>
          <a:lnRef idx="0"/>
          <a:fillRef idx="0"/>
          <a:effectRef idx="0"/>
          <a:fontRef idx="minor"/>
        </p:style>
        <p:txBody>
          <a:bodyPr lIns="0" rIns="0" tIns="0" bIns="0" anchor="t">
            <a:spAutoFit/>
          </a:bodyPr>
          <a:p>
            <a:pPr>
              <a:lnSpc>
                <a:spcPts val="7801"/>
              </a:lnSpc>
              <a:buNone/>
            </a:pPr>
            <a:r>
              <a:rPr b="0" lang="en-US" sz="6000" spc="-1" strike="noStrike">
                <a:solidFill>
                  <a:srgbClr val="ffffff"/>
                </a:solidFill>
                <a:latin typeface="Tomorrow"/>
                <a:ea typeface="Tomorrow"/>
              </a:rPr>
              <a:t>Why not assymmetric DH:</a:t>
            </a:r>
            <a:endParaRPr b="0" lang="en-US" sz="6000" spc="-1" strike="noStrike">
              <a:latin typeface="Arial"/>
            </a:endParaRPr>
          </a:p>
        </p:txBody>
      </p:sp>
      <p:sp>
        <p:nvSpPr>
          <p:cNvPr id="97" name="TextBox 2"/>
          <p:cNvSpPr/>
          <p:nvPr/>
        </p:nvSpPr>
        <p:spPr>
          <a:xfrm>
            <a:off x="1028880" y="2619000"/>
            <a:ext cx="12466800" cy="10019160"/>
          </a:xfrm>
          <a:prstGeom prst="rect">
            <a:avLst/>
          </a:prstGeom>
          <a:noFill/>
          <a:ln w="0">
            <a:noFill/>
          </a:ln>
        </p:spPr>
        <p:style>
          <a:lnRef idx="0"/>
          <a:fillRef idx="0"/>
          <a:effectRef idx="0"/>
          <a:fontRef idx="minor"/>
        </p:style>
        <p:txBody>
          <a:bodyPr lIns="0" rIns="0" tIns="0" bIns="0" anchor="t">
            <a:spAutoFit/>
          </a:bodyPr>
          <a:p>
            <a:pPr marL="216000" indent="-216000" algn="just">
              <a:lnSpc>
                <a:spcPts val="2818"/>
              </a:lnSpc>
              <a:buClr>
                <a:srgbClr val="ffffff"/>
              </a:buClr>
              <a:buSzPct val="45000"/>
              <a:buFont typeface="Wingdings" charset="2"/>
              <a:buChar char=""/>
              <a:tabLst>
                <a:tab algn="l" pos="0"/>
              </a:tabLst>
            </a:pPr>
            <a:r>
              <a:rPr b="0" lang="en-US" sz="3600" spc="-109" strike="noStrike">
                <a:solidFill>
                  <a:srgbClr val="ffffff"/>
                </a:solidFill>
                <a:latin typeface="Tomorrow"/>
                <a:ea typeface="Tomorrow"/>
              </a:rPr>
              <a:t> </a:t>
            </a:r>
            <a:r>
              <a:rPr b="0" lang="en-US" sz="3600" spc="-109" strike="noStrike">
                <a:solidFill>
                  <a:srgbClr val="ffffff"/>
                </a:solidFill>
                <a:latin typeface="Tomorrow"/>
                <a:ea typeface="Tomorrow"/>
              </a:rPr>
              <a:t>Shared secret only , ie no auth &gt; MITM.</a:t>
            </a:r>
            <a:endParaRPr b="0" lang="en-US" sz="3600" spc="-1" strike="noStrike">
              <a:latin typeface="Arial"/>
            </a:endParaRPr>
          </a:p>
          <a:p>
            <a:pPr algn="just">
              <a:lnSpc>
                <a:spcPts val="2818"/>
              </a:lnSpc>
              <a:buNone/>
              <a:tabLst>
                <a:tab algn="l" pos="0"/>
              </a:tabLst>
            </a:pPr>
            <a:endParaRPr b="0" lang="en-US" sz="3600" spc="-1" strike="noStrike">
              <a:latin typeface="Arial"/>
            </a:endParaRPr>
          </a:p>
          <a:p>
            <a:pPr algn="just">
              <a:lnSpc>
                <a:spcPts val="2818"/>
              </a:lnSpc>
              <a:buNone/>
              <a:tabLst>
                <a:tab algn="l" pos="0"/>
              </a:tabLst>
            </a:pPr>
            <a:r>
              <a:rPr b="0" lang="en-US" sz="2600" spc="-109" strike="noStrike">
                <a:solidFill>
                  <a:srgbClr val="ffffff"/>
                </a:solidFill>
                <a:latin typeface="Tomorrow"/>
                <a:ea typeface="Tomorrow"/>
              </a:rPr>
              <a:t> </a:t>
            </a:r>
            <a:r>
              <a:rPr b="0" lang="en-US" sz="2600" spc="-109" strike="noStrike">
                <a:solidFill>
                  <a:srgbClr val="ffffff"/>
                </a:solidFill>
                <a:latin typeface="Tomorrow"/>
                <a:ea typeface="Tomorrow"/>
              </a:rPr>
              <a:t>- solved by Ephemeral keys signed by Static keys </a:t>
            </a:r>
            <a:endParaRPr b="0" lang="en-US" sz="2600" spc="-1" strike="noStrike">
              <a:latin typeface="Arial"/>
            </a:endParaRPr>
          </a:p>
          <a:p>
            <a:pPr algn="just">
              <a:lnSpc>
                <a:spcPts val="2818"/>
              </a:lnSpc>
              <a:buNone/>
              <a:tabLst>
                <a:tab algn="l" pos="0"/>
              </a:tabLst>
            </a:pPr>
            <a:r>
              <a:rPr b="0" lang="en-US" sz="2600" spc="-109" strike="noStrike">
                <a:solidFill>
                  <a:srgbClr val="ffffff"/>
                </a:solidFill>
                <a:latin typeface="Tomorrow"/>
                <a:ea typeface="Tomorrow"/>
              </a:rPr>
              <a:t> </a:t>
            </a:r>
            <a:r>
              <a:rPr b="0" lang="en-US" sz="2600" spc="-109" strike="noStrike">
                <a:solidFill>
                  <a:srgbClr val="ffffff"/>
                </a:solidFill>
                <a:latin typeface="Tomorrow"/>
                <a:ea typeface="Tomorrow"/>
              </a:rPr>
              <a:t>- while Static keys identified by thirdparty (CA)</a:t>
            </a:r>
            <a:endParaRPr b="0" lang="en-US" sz="2600" spc="-1" strike="noStrike">
              <a:latin typeface="Arial"/>
            </a:endParaRPr>
          </a:p>
          <a:p>
            <a:pPr algn="just">
              <a:lnSpc>
                <a:spcPts val="2818"/>
              </a:lnSpc>
              <a:buNone/>
              <a:tabLst>
                <a:tab algn="l" pos="0"/>
              </a:tabLst>
            </a:pPr>
            <a:endParaRPr b="0" lang="en-US" sz="4400" spc="-1" strike="noStrike">
              <a:latin typeface="Arial"/>
            </a:endParaRPr>
          </a:p>
          <a:p>
            <a:pPr algn="just">
              <a:lnSpc>
                <a:spcPts val="2818"/>
              </a:lnSpc>
              <a:buNone/>
              <a:tabLst>
                <a:tab algn="l" pos="0"/>
              </a:tabLst>
            </a:pPr>
            <a:endParaRPr b="0" lang="en-US" sz="4400" spc="-1" strike="noStrike">
              <a:latin typeface="Arial"/>
            </a:endParaRPr>
          </a:p>
          <a:p>
            <a:pPr marL="216000" indent="-216000" algn="just">
              <a:lnSpc>
                <a:spcPts val="2818"/>
              </a:lnSpc>
              <a:buClr>
                <a:srgbClr val="ffffff"/>
              </a:buClr>
              <a:buSzPct val="45000"/>
              <a:buFont typeface="Wingdings" charset="2"/>
              <a:buChar char=""/>
              <a:tabLst>
                <a:tab algn="l" pos="0"/>
              </a:tabLst>
            </a:pPr>
            <a:r>
              <a:rPr b="0" lang="en-US" sz="3600" spc="-109" strike="noStrike">
                <a:solidFill>
                  <a:srgbClr val="ffffff"/>
                </a:solidFill>
                <a:latin typeface="Tomorrow"/>
                <a:ea typeface="Tomorrow"/>
              </a:rPr>
              <a:t> </a:t>
            </a:r>
            <a:r>
              <a:rPr b="0" lang="en-US" sz="3600" spc="-109" strike="noStrike">
                <a:solidFill>
                  <a:srgbClr val="ffffff"/>
                </a:solidFill>
                <a:latin typeface="Tomorrow"/>
                <a:ea typeface="Tomorrow"/>
              </a:rPr>
              <a:t>RSA - Integer Factorization.</a:t>
            </a:r>
            <a:endParaRPr b="0" lang="en-US" sz="3600" spc="-1" strike="noStrike">
              <a:latin typeface="Arial"/>
            </a:endParaRPr>
          </a:p>
          <a:p>
            <a:pPr algn="just">
              <a:lnSpc>
                <a:spcPts val="2818"/>
              </a:lnSpc>
              <a:buNone/>
              <a:tabLst>
                <a:tab algn="l" pos="0"/>
              </a:tabLst>
            </a:pPr>
            <a:endParaRPr b="0" lang="en-US" sz="4400" spc="-1" strike="noStrike">
              <a:latin typeface="Arial"/>
            </a:endParaRPr>
          </a:p>
          <a:p>
            <a:pPr algn="just">
              <a:lnSpc>
                <a:spcPts val="2818"/>
              </a:lnSpc>
              <a:buNone/>
              <a:tabLst>
                <a:tab algn="l" pos="0"/>
              </a:tabLst>
            </a:pPr>
            <a:r>
              <a:rPr b="0" lang="en-US" sz="2600" spc="-109" strike="noStrike">
                <a:solidFill>
                  <a:srgbClr val="ffffff"/>
                </a:solidFill>
                <a:latin typeface="Tomorrow"/>
                <a:ea typeface="Tomorrow"/>
              </a:rPr>
              <a:t>	</a:t>
            </a:r>
            <a:r>
              <a:rPr b="0" lang="en-US" sz="2600" spc="-109" strike="noStrike">
                <a:solidFill>
                  <a:srgbClr val="ffffff"/>
                </a:solidFill>
                <a:latin typeface="Tomorrow"/>
                <a:ea typeface="Tomorrow"/>
              </a:rPr>
              <a:t> </a:t>
            </a:r>
            <a:r>
              <a:rPr b="0" lang="en-US" sz="2600" spc="-109" strike="noStrike">
                <a:solidFill>
                  <a:srgbClr val="ffffff"/>
                </a:solidFill>
                <a:latin typeface="Tomorrow"/>
                <a:ea typeface="Tomorrow"/>
              </a:rPr>
              <a:t>- Dual_EC_DRBG and weak primes</a:t>
            </a:r>
            <a:endParaRPr b="0" lang="en-US" sz="2600" spc="-1" strike="noStrike">
              <a:latin typeface="Arial"/>
            </a:endParaRPr>
          </a:p>
          <a:p>
            <a:pPr algn="just">
              <a:lnSpc>
                <a:spcPts val="2818"/>
              </a:lnSpc>
              <a:buNone/>
              <a:tabLst>
                <a:tab algn="l" pos="0"/>
              </a:tabLst>
            </a:pPr>
            <a:endParaRPr b="0" lang="en-US" sz="3600" spc="-1" strike="noStrike">
              <a:latin typeface="Arial"/>
            </a:endParaRPr>
          </a:p>
          <a:p>
            <a:pPr algn="just">
              <a:lnSpc>
                <a:spcPts val="2818"/>
              </a:lnSpc>
              <a:buNone/>
              <a:tabLst>
                <a:tab algn="l" pos="0"/>
              </a:tabLst>
            </a:pPr>
            <a:r>
              <a:rPr b="0" lang="en-US" sz="2600" spc="-109" strike="noStrike">
                <a:solidFill>
                  <a:srgbClr val="ffffff"/>
                </a:solidFill>
                <a:latin typeface="Tomorrow"/>
                <a:ea typeface="Tomorrow"/>
              </a:rPr>
              <a:t> </a:t>
            </a:r>
            <a:r>
              <a:rPr b="0" lang="en-US" sz="2600" spc="-109" strike="noStrike">
                <a:solidFill>
                  <a:srgbClr val="ffffff"/>
                </a:solidFill>
                <a:latin typeface="Tomorrow"/>
                <a:ea typeface="Tomorrow"/>
              </a:rPr>
              <a:t>	</a:t>
            </a:r>
            <a:r>
              <a:rPr b="0" lang="en-US" sz="2600" spc="-109" strike="noStrike">
                <a:solidFill>
                  <a:srgbClr val="ffffff"/>
                </a:solidFill>
                <a:latin typeface="Tomorrow"/>
                <a:ea typeface="Tomorrow"/>
              </a:rPr>
              <a:t>(RSA received $10 Million bribe from the NSA)</a:t>
            </a:r>
            <a:endParaRPr b="0" lang="en-US" sz="2600" spc="-1" strike="noStrike">
              <a:latin typeface="Arial"/>
            </a:endParaRPr>
          </a:p>
          <a:p>
            <a:pPr algn="just">
              <a:lnSpc>
                <a:spcPts val="2818"/>
              </a:lnSpc>
              <a:buNone/>
              <a:tabLst>
                <a:tab algn="l" pos="0"/>
              </a:tabLst>
            </a:pPr>
            <a:endParaRPr b="0" lang="en-US" sz="4400" spc="-1" strike="noStrike">
              <a:latin typeface="Arial"/>
            </a:endParaRPr>
          </a:p>
          <a:p>
            <a:pPr algn="just">
              <a:lnSpc>
                <a:spcPts val="2818"/>
              </a:lnSpc>
              <a:buNone/>
              <a:tabLst>
                <a:tab algn="l" pos="0"/>
              </a:tabLst>
            </a:pPr>
            <a:endParaRPr b="0" lang="en-US" sz="4400" spc="-1" strike="noStrike">
              <a:latin typeface="Arial"/>
            </a:endParaRPr>
          </a:p>
          <a:p>
            <a:pPr marL="216000" indent="-216000" algn="just">
              <a:lnSpc>
                <a:spcPts val="2818"/>
              </a:lnSpc>
              <a:buClr>
                <a:srgbClr val="ffffff"/>
              </a:buClr>
              <a:buSzPct val="45000"/>
              <a:buFont typeface="Wingdings" charset="2"/>
              <a:buChar char=""/>
              <a:tabLst>
                <a:tab algn="l" pos="0"/>
              </a:tabLst>
            </a:pPr>
            <a:r>
              <a:rPr b="0" lang="en-US" sz="3600" spc="-109" strike="noStrike">
                <a:solidFill>
                  <a:srgbClr val="ffffff"/>
                </a:solidFill>
                <a:latin typeface="Tomorrow"/>
                <a:ea typeface="Tomorrow"/>
              </a:rPr>
              <a:t> </a:t>
            </a:r>
            <a:r>
              <a:rPr b="0" lang="en-US" sz="3600" spc="-109" strike="noStrike">
                <a:solidFill>
                  <a:srgbClr val="ffffff"/>
                </a:solidFill>
                <a:latin typeface="Tomorrow"/>
                <a:ea typeface="Tomorrow"/>
              </a:rPr>
              <a:t>DSA - Discrete logarithm </a:t>
            </a:r>
            <a:endParaRPr b="0" lang="en-US" sz="3600" spc="-1" strike="noStrike">
              <a:latin typeface="Arial"/>
            </a:endParaRPr>
          </a:p>
          <a:p>
            <a:pPr algn="just">
              <a:lnSpc>
                <a:spcPts val="2818"/>
              </a:lnSpc>
              <a:buNone/>
              <a:tabLst>
                <a:tab algn="l" pos="0"/>
              </a:tabLst>
            </a:pPr>
            <a:r>
              <a:rPr b="0" lang="en-US" sz="3600" spc="-109" strike="noStrike">
                <a:solidFill>
                  <a:srgbClr val="ffffff"/>
                </a:solidFill>
                <a:latin typeface="Tomorrow"/>
                <a:ea typeface="Tomorrow"/>
              </a:rPr>
              <a:t> </a:t>
            </a:r>
            <a:endParaRPr b="0" lang="en-US" sz="3600" spc="-1" strike="noStrike">
              <a:latin typeface="Arial"/>
            </a:endParaRPr>
          </a:p>
          <a:p>
            <a:pPr algn="just">
              <a:lnSpc>
                <a:spcPts val="2818"/>
              </a:lnSpc>
              <a:buNone/>
              <a:tabLst>
                <a:tab algn="l" pos="0"/>
              </a:tabLst>
            </a:pPr>
            <a:r>
              <a:rPr b="0" lang="en-US" sz="3600" spc="-109" strike="noStrike">
                <a:solidFill>
                  <a:srgbClr val="ffffff"/>
                </a:solidFill>
                <a:latin typeface="Tomorrow"/>
                <a:ea typeface="Tomorrow"/>
              </a:rPr>
              <a:t> </a:t>
            </a:r>
            <a:r>
              <a:rPr b="0" lang="en-US" sz="2600" spc="-109" strike="noStrike">
                <a:solidFill>
                  <a:srgbClr val="ffffff"/>
                </a:solidFill>
                <a:latin typeface="Tomorrow"/>
                <a:ea typeface="Tomorrow"/>
              </a:rPr>
              <a:t>- cannot encrypt with DSA, only sign, need TRNG</a:t>
            </a:r>
            <a:r>
              <a:rPr b="0" lang="en-US" sz="3600" spc="-109" strike="noStrike">
                <a:solidFill>
                  <a:srgbClr val="ffffff"/>
                </a:solidFill>
                <a:latin typeface="Tomorrow"/>
                <a:ea typeface="Tomorrow"/>
              </a:rPr>
              <a:t> (same for ECC)</a:t>
            </a:r>
            <a:endParaRPr b="0" lang="en-US" sz="3600" spc="-1" strike="noStrike">
              <a:latin typeface="Arial"/>
            </a:endParaRPr>
          </a:p>
          <a:p>
            <a:pPr algn="just">
              <a:lnSpc>
                <a:spcPts val="2818"/>
              </a:lnSpc>
              <a:buNone/>
              <a:tabLst>
                <a:tab algn="l" pos="0"/>
              </a:tabLst>
            </a:pPr>
            <a:endParaRPr b="0" lang="en-US" sz="4400" spc="-1" strike="noStrike">
              <a:latin typeface="Arial"/>
            </a:endParaRPr>
          </a:p>
          <a:p>
            <a:pPr algn="just">
              <a:lnSpc>
                <a:spcPts val="2818"/>
              </a:lnSpc>
              <a:buNone/>
              <a:tabLst>
                <a:tab algn="l" pos="0"/>
              </a:tabLst>
            </a:pPr>
            <a:endParaRPr b="0" lang="en-US" sz="4400" spc="-1" strike="noStrike">
              <a:latin typeface="Arial"/>
            </a:endParaRPr>
          </a:p>
          <a:p>
            <a:pPr marL="216000" indent="-216000" algn="just">
              <a:lnSpc>
                <a:spcPts val="2818"/>
              </a:lnSpc>
              <a:buClr>
                <a:srgbClr val="ffffff"/>
              </a:buClr>
              <a:buSzPct val="45000"/>
              <a:buFont typeface="Wingdings" charset="2"/>
              <a:buChar char=""/>
              <a:tabLst>
                <a:tab algn="l" pos="0"/>
              </a:tabLst>
            </a:pPr>
            <a:r>
              <a:rPr b="0" lang="en-US" sz="3600" spc="-109" strike="noStrike">
                <a:solidFill>
                  <a:srgbClr val="ffffff"/>
                </a:solidFill>
                <a:latin typeface="Tomorrow"/>
                <a:ea typeface="Tomorrow"/>
              </a:rPr>
              <a:t> </a:t>
            </a:r>
            <a:r>
              <a:rPr b="0" lang="en-US" sz="3600" spc="-109" strike="noStrike">
                <a:solidFill>
                  <a:srgbClr val="ffffff"/>
                </a:solidFill>
                <a:latin typeface="Tomorrow"/>
                <a:ea typeface="Tomorrow"/>
              </a:rPr>
              <a:t>Math proof exist ? Shortly – no / Quantum – Shor’s </a:t>
            </a:r>
            <a:endParaRPr b="0" lang="en-US" sz="3600" spc="-1" strike="noStrike">
              <a:latin typeface="Arial"/>
            </a:endParaRPr>
          </a:p>
          <a:p>
            <a:pPr algn="just">
              <a:lnSpc>
                <a:spcPts val="2818"/>
              </a:lnSpc>
              <a:buNone/>
              <a:tabLst>
                <a:tab algn="l" pos="0"/>
              </a:tabLst>
            </a:pPr>
            <a:endParaRPr b="0" lang="en-US" sz="4400" spc="-1" strike="noStrike">
              <a:latin typeface="Arial"/>
            </a:endParaRPr>
          </a:p>
          <a:p>
            <a:pPr algn="just">
              <a:lnSpc>
                <a:spcPts val="2818"/>
              </a:lnSpc>
              <a:buNone/>
              <a:tabLst>
                <a:tab algn="l" pos="0"/>
              </a:tabLst>
            </a:pPr>
            <a:endParaRPr b="0" lang="en-US" sz="4400" spc="-1" strike="noStrike">
              <a:latin typeface="Arial"/>
            </a:endParaRPr>
          </a:p>
          <a:p>
            <a:pPr algn="just">
              <a:lnSpc>
                <a:spcPts val="2818"/>
              </a:lnSpc>
              <a:buNone/>
              <a:tabLst>
                <a:tab algn="l" pos="0"/>
              </a:tabLst>
            </a:pPr>
            <a:endParaRPr b="0" lang="en-US" sz="4400" spc="-1" strike="noStrike">
              <a:latin typeface="Arial"/>
            </a:endParaRPr>
          </a:p>
          <a:p>
            <a:pPr algn="just">
              <a:lnSpc>
                <a:spcPts val="2818"/>
              </a:lnSpc>
              <a:buNone/>
              <a:tabLst>
                <a:tab algn="l" pos="0"/>
              </a:tabLst>
            </a:pPr>
            <a:endParaRPr b="0" lang="en-US" sz="4400" spc="-1" strike="noStrike">
              <a:latin typeface="Arial"/>
            </a:endParaRPr>
          </a:p>
          <a:p>
            <a:pPr algn="just">
              <a:lnSpc>
                <a:spcPts val="2818"/>
              </a:lnSpc>
              <a:buNone/>
              <a:tabLst>
                <a:tab algn="l" pos="0"/>
              </a:tabLst>
            </a:pPr>
            <a:endParaRPr b="0" lang="en-US" sz="4400" spc="-1" strike="noStrike">
              <a:latin typeface="Arial"/>
            </a:endParaRPr>
          </a:p>
          <a:p>
            <a:pPr algn="just">
              <a:lnSpc>
                <a:spcPts val="2818"/>
              </a:lnSpc>
              <a:buNone/>
              <a:tabLst>
                <a:tab algn="l" pos="0"/>
              </a:tabLst>
            </a:pPr>
            <a:endParaRPr b="0" lang="en-US" sz="4400" spc="-1" strike="noStrike">
              <a:latin typeface="Arial"/>
            </a:endParaRPr>
          </a:p>
          <a:p>
            <a:pPr algn="just">
              <a:lnSpc>
                <a:spcPts val="2818"/>
              </a:lnSpc>
              <a:buNone/>
              <a:tabLst>
                <a:tab algn="l" pos="0"/>
              </a:tabLst>
            </a:pPr>
            <a:endParaRPr b="0" lang="en-US" sz="4400" spc="-1" strike="noStrike">
              <a:latin typeface="Arial"/>
            </a:endParaRPr>
          </a:p>
          <a:p>
            <a:pPr algn="just">
              <a:lnSpc>
                <a:spcPts val="2818"/>
              </a:lnSpc>
              <a:buNone/>
              <a:tabLst>
                <a:tab algn="l" pos="0"/>
              </a:tabLst>
            </a:pPr>
            <a:endParaRPr b="0" lang="en-US" sz="4400" spc="-1" strike="noStrike">
              <a:latin typeface="Arial"/>
            </a:endParaRPr>
          </a:p>
          <a:p>
            <a:pPr algn="just">
              <a:lnSpc>
                <a:spcPts val="2818"/>
              </a:lnSpc>
              <a:buNone/>
              <a:tabLst>
                <a:tab algn="l" pos="0"/>
              </a:tabLst>
            </a:pPr>
            <a:endParaRPr b="0" lang="en-US" sz="4400" spc="-1" strike="noStrike">
              <a:latin typeface="Arial"/>
            </a:endParaRPr>
          </a:p>
        </p:txBody>
      </p:sp>
    </p:spTree>
  </p:cSld>
  <mc:AlternateContent>
    <mc:Choice Requires="p14">
      <p:transition spd="slow" p14:dur="2000"/>
    </mc:Choice>
    <mc:Fallback>
      <p:transition spd="slow"/>
    </mc:Fallback>
  </mc:AlternateContent>
  <p:timing>
    <p:tnLst>
      <p:par>
        <p:cTn id="87" dur="indefinite" restart="never" nodeType="tmRoot">
          <p:childTnLst>
            <p:seq>
              <p:cTn id="88" dur="indefinite" nodeType="mainSeq">
                <p:childTnLst>
                  <p:par>
                    <p:cTn id="89" fill="hold">
                      <p:stCondLst>
                        <p:cond delay="indefinite"/>
                      </p:stCondLst>
                      <p:childTnLst>
                        <p:par>
                          <p:cTn id="90" fill="hold">
                            <p:stCondLst>
                              <p:cond delay="0"/>
                            </p:stCondLst>
                            <p:childTnLst>
                              <p:par>
                                <p:cTn id="91" nodeType="clickEffect" fill="hold" presetClass="entr" presetID="10">
                                  <p:stCondLst>
                                    <p:cond delay="0"/>
                                  </p:stCondLst>
                                  <p:childTnLst>
                                    <p:set>
                                      <p:cBhvr>
                                        <p:cTn id="92" dur="1" fill="hold">
                                          <p:stCondLst>
                                            <p:cond delay="0"/>
                                          </p:stCondLst>
                                        </p:cTn>
                                        <p:tgtEl>
                                          <p:spTgt spid="96"/>
                                        </p:tgtEl>
                                        <p:attrNameLst>
                                          <p:attrName>style.visibility</p:attrName>
                                        </p:attrNameLst>
                                      </p:cBhvr>
                                      <p:to>
                                        <p:strVal val="visible"/>
                                      </p:to>
                                    </p:set>
                                    <p:animEffect filter="fade" transition="in">
                                      <p:cBhvr additive="repl">
                                        <p:cTn id="93" dur="500"/>
                                        <p:tgtEl>
                                          <p:spTgt spid="96"/>
                                        </p:tgtEl>
                                      </p:cBhvr>
                                    </p:animEffect>
                                  </p:childTnLst>
                                </p:cTn>
                              </p:par>
                              <p:par>
                                <p:cTn id="94" nodeType="withEffect" fill="hold" presetClass="entr" presetID="10">
                                  <p:stCondLst>
                                    <p:cond delay="0"/>
                                  </p:stCondLst>
                                  <p:childTnLst>
                                    <p:set>
                                      <p:cBhvr>
                                        <p:cTn id="95" dur="1" fill="hold">
                                          <p:stCondLst>
                                            <p:cond delay="0"/>
                                          </p:stCondLst>
                                        </p:cTn>
                                        <p:tgtEl>
                                          <p:spTgt spid="97"/>
                                        </p:tgtEl>
                                        <p:attrNameLst>
                                          <p:attrName>style.visibility</p:attrName>
                                        </p:attrNameLst>
                                      </p:cBhvr>
                                      <p:to>
                                        <p:strVal val="visible"/>
                                      </p:to>
                                    </p:set>
                                    <p:animEffect filter="fade" transition="in">
                                      <p:cBhvr additive="repl">
                                        <p:cTn id="96" dur="5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grpSp>
        <p:nvGrpSpPr>
          <p:cNvPr id="98" name="Group 3"/>
          <p:cNvGrpSpPr/>
          <p:nvPr/>
        </p:nvGrpSpPr>
        <p:grpSpPr>
          <a:xfrm>
            <a:off x="10236240" y="-235800"/>
            <a:ext cx="10785960" cy="10758240"/>
            <a:chOff x="10236240" y="-235800"/>
            <a:chExt cx="10785960" cy="10758240"/>
          </a:xfrm>
        </p:grpSpPr>
        <p:sp>
          <p:nvSpPr>
            <p:cNvPr id="99" name="Freeform 4"/>
            <p:cNvSpPr/>
            <p:nvPr/>
          </p:nvSpPr>
          <p:spPr>
            <a:xfrm>
              <a:off x="10236240" y="-235800"/>
              <a:ext cx="10785960" cy="10758240"/>
            </a:xfrm>
            <a:custGeom>
              <a:avLst/>
              <a:gdLst/>
              <a:ahLst/>
              <a:rect l="l" t="t" r="r" b="b"/>
              <a:pathLst>
                <a:path w="780813" h="780813">
                  <a:moveTo>
                    <a:pt x="417709" y="11309"/>
                  </a:moveTo>
                  <a:lnTo>
                    <a:pt x="769505" y="363105"/>
                  </a:lnTo>
                  <a:cubicBezTo>
                    <a:pt x="776746" y="370346"/>
                    <a:pt x="780814" y="380167"/>
                    <a:pt x="780814" y="390407"/>
                  </a:cubicBezTo>
                  <a:cubicBezTo>
                    <a:pt x="780814" y="400647"/>
                    <a:pt x="776746" y="410468"/>
                    <a:pt x="769505" y="417709"/>
                  </a:cubicBezTo>
                  <a:lnTo>
                    <a:pt x="417709" y="769505"/>
                  </a:lnTo>
                  <a:cubicBezTo>
                    <a:pt x="410468" y="776746"/>
                    <a:pt x="400647" y="780814"/>
                    <a:pt x="390407" y="780814"/>
                  </a:cubicBezTo>
                  <a:cubicBezTo>
                    <a:pt x="380167" y="780814"/>
                    <a:pt x="370346" y="776746"/>
                    <a:pt x="363105" y="769505"/>
                  </a:cubicBezTo>
                  <a:lnTo>
                    <a:pt x="11309" y="417709"/>
                  </a:lnTo>
                  <a:cubicBezTo>
                    <a:pt x="4068" y="410468"/>
                    <a:pt x="0" y="400647"/>
                    <a:pt x="0" y="390407"/>
                  </a:cubicBezTo>
                  <a:cubicBezTo>
                    <a:pt x="0" y="380167"/>
                    <a:pt x="4068" y="370346"/>
                    <a:pt x="11309" y="363105"/>
                  </a:cubicBezTo>
                  <a:lnTo>
                    <a:pt x="363105" y="11309"/>
                  </a:lnTo>
                  <a:cubicBezTo>
                    <a:pt x="370346" y="4068"/>
                    <a:pt x="380167" y="0"/>
                    <a:pt x="390407" y="0"/>
                  </a:cubicBezTo>
                  <a:cubicBezTo>
                    <a:pt x="400647" y="0"/>
                    <a:pt x="410468" y="4068"/>
                    <a:pt x="417709" y="11309"/>
                  </a:cubicBezTo>
                  <a:close/>
                </a:path>
              </a:pathLst>
            </a:custGeom>
            <a:blipFill rotWithShape="0">
              <a:blip r:embed="rId1"/>
              <a:srcRect/>
              <a:stretch/>
            </a:blipFill>
            <a:ln w="0">
              <a:noFill/>
            </a:ln>
          </p:spPr>
          <p:style>
            <a:lnRef idx="0"/>
            <a:fillRef idx="0"/>
            <a:effectRef idx="0"/>
            <a:fontRef idx="minor"/>
          </p:style>
        </p:sp>
      </p:grpSp>
      <p:sp>
        <p:nvSpPr>
          <p:cNvPr id="100" name="Freeform 15"/>
          <p:cNvSpPr/>
          <p:nvPr/>
        </p:nvSpPr>
        <p:spPr>
          <a:xfrm rot="787800">
            <a:off x="-388080" y="7640640"/>
            <a:ext cx="10949760" cy="4639680"/>
          </a:xfrm>
          <a:custGeom>
            <a:avLst/>
            <a:gdLst/>
            <a:ahLst/>
            <a:rect l="l" t="t" r="r" b="b"/>
            <a:pathLst>
              <a:path w="10950493" h="4640272">
                <a:moveTo>
                  <a:pt x="0" y="0"/>
                </a:moveTo>
                <a:lnTo>
                  <a:pt x="10950494" y="0"/>
                </a:lnTo>
                <a:lnTo>
                  <a:pt x="10950494" y="4640272"/>
                </a:lnTo>
                <a:lnTo>
                  <a:pt x="0" y="4640272"/>
                </a:lnTo>
                <a:lnTo>
                  <a:pt x="0" y="0"/>
                </a:lnTo>
                <a:close/>
              </a:path>
            </a:pathLst>
          </a:custGeom>
          <a:blipFill rotWithShape="0">
            <a:blip r:embed="rId2"/>
            <a:srcRect/>
            <a:stretch/>
          </a:blipFill>
          <a:ln w="0">
            <a:noFill/>
          </a:ln>
        </p:spPr>
        <p:style>
          <a:lnRef idx="0"/>
          <a:fillRef idx="0"/>
          <a:effectRef idx="0"/>
          <a:fontRef idx="minor"/>
        </p:style>
      </p:sp>
      <p:sp>
        <p:nvSpPr>
          <p:cNvPr id="101" name="Freeform 16"/>
          <p:cNvSpPr/>
          <p:nvPr/>
        </p:nvSpPr>
        <p:spPr>
          <a:xfrm flipH="1" rot="11266200">
            <a:off x="2514960" y="-3369960"/>
            <a:ext cx="10949760" cy="4639320"/>
          </a:xfrm>
          <a:custGeom>
            <a:avLst/>
            <a:gdLst/>
            <a:ahLst/>
            <a:rect l="l" t="t" r="r" b="b"/>
            <a:pathLst>
              <a:path w="10950493" h="4640272">
                <a:moveTo>
                  <a:pt x="10950494" y="0"/>
                </a:moveTo>
                <a:lnTo>
                  <a:pt x="0" y="0"/>
                </a:lnTo>
                <a:lnTo>
                  <a:pt x="0" y="4640272"/>
                </a:lnTo>
                <a:lnTo>
                  <a:pt x="10950494" y="4640272"/>
                </a:lnTo>
                <a:lnTo>
                  <a:pt x="10950494" y="0"/>
                </a:lnTo>
                <a:close/>
              </a:path>
            </a:pathLst>
          </a:custGeom>
          <a:blipFill rotWithShape="0">
            <a:blip r:embed="rId3"/>
            <a:srcRect/>
            <a:stretch/>
          </a:blipFill>
          <a:ln w="0">
            <a:noFill/>
          </a:ln>
        </p:spPr>
        <p:style>
          <a:lnRef idx="0"/>
          <a:fillRef idx="0"/>
          <a:effectRef idx="0"/>
          <a:fontRef idx="minor"/>
        </p:style>
      </p:sp>
      <p:sp>
        <p:nvSpPr>
          <p:cNvPr id="102" name="TextBox 3"/>
          <p:cNvSpPr/>
          <p:nvPr/>
        </p:nvSpPr>
        <p:spPr>
          <a:xfrm>
            <a:off x="1028880" y="695160"/>
            <a:ext cx="12009600" cy="2971800"/>
          </a:xfrm>
          <a:prstGeom prst="rect">
            <a:avLst/>
          </a:prstGeom>
          <a:noFill/>
          <a:ln w="0">
            <a:noFill/>
          </a:ln>
        </p:spPr>
        <p:style>
          <a:lnRef idx="0"/>
          <a:fillRef idx="0"/>
          <a:effectRef idx="0"/>
          <a:fontRef idx="minor"/>
        </p:style>
        <p:txBody>
          <a:bodyPr lIns="0" rIns="0" tIns="0" bIns="0" anchor="t">
            <a:spAutoFit/>
          </a:bodyPr>
          <a:p>
            <a:pPr>
              <a:lnSpc>
                <a:spcPts val="7801"/>
              </a:lnSpc>
              <a:buNone/>
            </a:pPr>
            <a:r>
              <a:rPr b="0" lang="en-US" sz="6000" spc="-1" strike="noStrike">
                <a:solidFill>
                  <a:srgbClr val="ffffff"/>
                </a:solidFill>
                <a:latin typeface="Tomorrow"/>
                <a:ea typeface="Tomorrow"/>
              </a:rPr>
              <a:t>Authentificated encryption today:</a:t>
            </a:r>
            <a:br>
              <a:rPr sz="6000"/>
            </a:br>
            <a:endParaRPr b="0" lang="en-US" sz="6000" spc="-1" strike="noStrike">
              <a:latin typeface="Arial"/>
            </a:endParaRPr>
          </a:p>
        </p:txBody>
      </p:sp>
      <p:sp>
        <p:nvSpPr>
          <p:cNvPr id="103" name="TextBox 17"/>
          <p:cNvSpPr/>
          <p:nvPr/>
        </p:nvSpPr>
        <p:spPr>
          <a:xfrm>
            <a:off x="902160" y="2743200"/>
            <a:ext cx="14871240" cy="8043480"/>
          </a:xfrm>
          <a:prstGeom prst="rect">
            <a:avLst/>
          </a:prstGeom>
          <a:noFill/>
          <a:ln w="0">
            <a:noFill/>
          </a:ln>
        </p:spPr>
        <p:style>
          <a:lnRef idx="0"/>
          <a:fillRef idx="0"/>
          <a:effectRef idx="0"/>
          <a:fontRef idx="minor"/>
        </p:style>
        <p:txBody>
          <a:bodyPr lIns="0" rIns="0" tIns="0" bIns="0" anchor="t">
            <a:spAutoFit/>
          </a:bodyPr>
          <a:p>
            <a:pPr algn="just">
              <a:lnSpc>
                <a:spcPts val="2580"/>
              </a:lnSpc>
              <a:buNone/>
              <a:tabLst>
                <a:tab algn="l" pos="0"/>
              </a:tabLst>
            </a:pPr>
            <a:endParaRPr b="0" lang="en-US" sz="3600" spc="-1" strike="noStrike">
              <a:latin typeface="Arial"/>
            </a:endParaRPr>
          </a:p>
          <a:p>
            <a:pPr algn="just">
              <a:lnSpc>
                <a:spcPts val="2580"/>
              </a:lnSpc>
              <a:buNone/>
              <a:tabLst>
                <a:tab algn="l" pos="0"/>
              </a:tabLst>
            </a:pPr>
            <a:r>
              <a:rPr b="0" lang="en-US" sz="2400" spc="-109" strike="noStrike">
                <a:solidFill>
                  <a:srgbClr val="ffffff"/>
                </a:solidFill>
                <a:latin typeface="Tomorrow"/>
                <a:ea typeface="Tomorrow"/>
              </a:rPr>
              <a:t>Authenticated Encryption (AE) modes : </a:t>
            </a:r>
            <a:endParaRPr b="0" lang="en-US" sz="2400" spc="-1" strike="noStrike">
              <a:latin typeface="Arial"/>
            </a:endParaRPr>
          </a:p>
          <a:p>
            <a:pPr algn="just">
              <a:lnSpc>
                <a:spcPts val="2818"/>
              </a:lnSpc>
              <a:buNone/>
              <a:tabLst>
                <a:tab algn="l" pos="0"/>
              </a:tabLst>
            </a:pPr>
            <a:r>
              <a:rPr b="0" lang="en-US" sz="2400" spc="-109" strike="noStrike">
                <a:solidFill>
                  <a:srgbClr val="ffffff"/>
                </a:solidFill>
                <a:latin typeface="Tomorrow"/>
                <a:ea typeface="Tomorrow"/>
              </a:rPr>
              <a:t>	</a:t>
            </a:r>
            <a:r>
              <a:rPr b="0" lang="en-US" sz="2400" spc="-109" strike="noStrike">
                <a:solidFill>
                  <a:srgbClr val="ffffff"/>
                </a:solidFill>
                <a:latin typeface="Tomorrow"/>
                <a:ea typeface="Tomorrow"/>
              </a:rPr>
              <a:t>	</a:t>
            </a:r>
            <a:r>
              <a:rPr b="0" lang="en-US" sz="2400" spc="-109" strike="noStrike">
                <a:solidFill>
                  <a:srgbClr val="ffffff"/>
                </a:solidFill>
                <a:latin typeface="Tomorrow"/>
                <a:ea typeface="Tomorrow"/>
              </a:rPr>
              <a:t>Authenticated Encryption with Associated Data (AEAD)</a:t>
            </a:r>
            <a:endParaRPr b="0" lang="en-US" sz="2400" spc="-1" strike="noStrike">
              <a:latin typeface="Arial"/>
            </a:endParaRPr>
          </a:p>
          <a:p>
            <a:pPr lvl="3" marL="1943280" indent="-571680" algn="just">
              <a:lnSpc>
                <a:spcPts val="2818"/>
              </a:lnSpc>
              <a:buClr>
                <a:srgbClr val="ffffff"/>
              </a:buClr>
              <a:buSzPct val="45000"/>
              <a:buFont typeface="Arial"/>
              <a:buChar char="•"/>
              <a:tabLst>
                <a:tab algn="l" pos="0"/>
              </a:tabLst>
            </a:pPr>
            <a:r>
              <a:rPr b="0" lang="en-US" sz="2400" spc="-109" strike="noStrike">
                <a:solidFill>
                  <a:srgbClr val="ffffff"/>
                </a:solidFill>
                <a:latin typeface="Tomorrow"/>
                <a:ea typeface="Tomorrow"/>
              </a:rPr>
              <a:t>GCM. Galois Counter Mode</a:t>
            </a:r>
            <a:endParaRPr b="0" lang="en-US" sz="2400" spc="-1" strike="noStrike">
              <a:latin typeface="Arial"/>
            </a:endParaRPr>
          </a:p>
          <a:p>
            <a:pPr lvl="3" marL="1943280" indent="-571680" algn="just">
              <a:lnSpc>
                <a:spcPts val="2818"/>
              </a:lnSpc>
              <a:buClr>
                <a:srgbClr val="ffffff"/>
              </a:buClr>
              <a:buSzPct val="45000"/>
              <a:buFont typeface="Arial"/>
              <a:buChar char="•"/>
              <a:tabLst>
                <a:tab algn="l" pos="0"/>
              </a:tabLst>
            </a:pPr>
            <a:r>
              <a:rPr b="0" lang="en-US" sz="2400" spc="-109" strike="noStrike">
                <a:solidFill>
                  <a:srgbClr val="ffffff"/>
                </a:solidFill>
                <a:latin typeface="Tomorrow"/>
                <a:ea typeface="Tomorrow"/>
              </a:rPr>
              <a:t>EAX (EAX’ by ANSI is broken) </a:t>
            </a:r>
            <a:endParaRPr b="0" lang="en-US" sz="2400" spc="-1" strike="noStrike">
              <a:latin typeface="Arial"/>
            </a:endParaRPr>
          </a:p>
          <a:p>
            <a:pPr lvl="3" marL="1943280" indent="-571680" algn="just">
              <a:lnSpc>
                <a:spcPts val="2818"/>
              </a:lnSpc>
              <a:buClr>
                <a:srgbClr val="ffffff"/>
              </a:buClr>
              <a:buSzPct val="45000"/>
              <a:buFont typeface="Arial"/>
              <a:buChar char="•"/>
              <a:tabLst>
                <a:tab algn="l" pos="0"/>
              </a:tabLst>
            </a:pPr>
            <a:r>
              <a:rPr b="0" lang="en-US" sz="2400" spc="-109" strike="noStrike">
                <a:solidFill>
                  <a:srgbClr val="ffffff"/>
                </a:solidFill>
                <a:latin typeface="Tomorrow"/>
                <a:ea typeface="Tomorrow"/>
              </a:rPr>
              <a:t>CCM. Counter Mode with CBC MAC</a:t>
            </a:r>
            <a:endParaRPr b="0" lang="en-US" sz="2400" spc="-1" strike="noStrike">
              <a:latin typeface="Arial"/>
            </a:endParaRPr>
          </a:p>
          <a:p>
            <a:pPr lvl="3" marL="1943280" indent="-571680" algn="just">
              <a:lnSpc>
                <a:spcPts val="2818"/>
              </a:lnSpc>
              <a:buClr>
                <a:srgbClr val="ffffff"/>
              </a:buClr>
              <a:buSzPct val="45000"/>
              <a:buFont typeface="Arial"/>
              <a:buChar char="•"/>
              <a:tabLst>
                <a:tab algn="l" pos="0"/>
              </a:tabLst>
            </a:pPr>
            <a:r>
              <a:rPr b="0" lang="en-US" sz="2400" spc="-109" strike="noStrike">
                <a:solidFill>
                  <a:srgbClr val="ffffff"/>
                </a:solidFill>
                <a:latin typeface="Tomorrow"/>
                <a:ea typeface="Tomorrow"/>
              </a:rPr>
              <a:t>OCB. In performance terms Offset Codebook</a:t>
            </a:r>
            <a:endParaRPr b="0" lang="en-US" sz="2400" spc="-1" strike="noStrike">
              <a:latin typeface="Arial"/>
            </a:endParaRPr>
          </a:p>
          <a:p>
            <a:pPr lvl="4" marL="2400480" indent="-571680" algn="just">
              <a:lnSpc>
                <a:spcPts val="2818"/>
              </a:lnSpc>
              <a:buClr>
                <a:srgbClr val="ffffff"/>
              </a:buClr>
              <a:buSzPct val="45000"/>
              <a:buFont typeface="Arial"/>
              <a:buChar char="•"/>
              <a:tabLst>
                <a:tab algn="l" pos="0"/>
              </a:tabLst>
            </a:pPr>
            <a:r>
              <a:rPr b="0" lang="en-US" sz="2400" spc="-109" strike="noStrike">
                <a:solidFill>
                  <a:srgbClr val="ffffff"/>
                </a:solidFill>
                <a:latin typeface="Tomorrow"/>
                <a:ea typeface="Tomorrow"/>
              </a:rPr>
              <a:t>license needed</a:t>
            </a:r>
            <a:endParaRPr b="0" lang="en-US" sz="2400" spc="-1" strike="noStrike">
              <a:latin typeface="Arial"/>
            </a:endParaRPr>
          </a:p>
          <a:p>
            <a:pPr algn="just">
              <a:lnSpc>
                <a:spcPts val="2580"/>
              </a:lnSpc>
              <a:buNone/>
              <a:tabLst>
                <a:tab algn="l" pos="0"/>
              </a:tabLst>
            </a:pPr>
            <a:endParaRPr b="0" lang="en-US" sz="3600" spc="-1" strike="noStrike">
              <a:latin typeface="Arial"/>
            </a:endParaRPr>
          </a:p>
          <a:p>
            <a:pPr marL="216000" indent="-216000" algn="just">
              <a:lnSpc>
                <a:spcPts val="2580"/>
              </a:lnSpc>
              <a:buClr>
                <a:srgbClr val="ffffff"/>
              </a:buClr>
              <a:buSzPct val="45000"/>
              <a:buFont typeface="Wingdings" charset="2"/>
              <a:buChar char=""/>
              <a:tabLst>
                <a:tab algn="l" pos="0"/>
              </a:tabLst>
            </a:pPr>
            <a:r>
              <a:rPr b="0" lang="en-US" sz="2400" spc="-109" strike="noStrike">
                <a:solidFill>
                  <a:srgbClr val="ffffff"/>
                </a:solidFill>
                <a:latin typeface="Tomorrow"/>
                <a:ea typeface="Tomorrow"/>
              </a:rPr>
              <a:t> </a:t>
            </a:r>
            <a:r>
              <a:rPr b="0" lang="en-US" sz="2400" spc="-109" strike="noStrike">
                <a:solidFill>
                  <a:srgbClr val="ffffff"/>
                </a:solidFill>
                <a:latin typeface="Tomorrow"/>
                <a:ea typeface="Tomorrow"/>
              </a:rPr>
              <a:t>SSH : Encrypt-and-MAC</a:t>
            </a:r>
            <a:endParaRPr b="0" lang="en-US" sz="2400" spc="-1" strike="noStrike">
              <a:latin typeface="Arial"/>
            </a:endParaRPr>
          </a:p>
          <a:p>
            <a:pPr algn="just">
              <a:lnSpc>
                <a:spcPts val="2580"/>
              </a:lnSpc>
              <a:buNone/>
              <a:tabLst>
                <a:tab algn="l" pos="0"/>
              </a:tabLst>
            </a:pPr>
            <a:endParaRPr b="0" lang="en-US" sz="3600" spc="-1" strike="noStrike">
              <a:latin typeface="Arial"/>
            </a:endParaRPr>
          </a:p>
          <a:p>
            <a:pPr marL="216000" indent="-216000" algn="just">
              <a:lnSpc>
                <a:spcPts val="2580"/>
              </a:lnSpc>
              <a:buClr>
                <a:srgbClr val="ffffff"/>
              </a:buClr>
              <a:buSzPct val="45000"/>
              <a:buFont typeface="Wingdings" charset="2"/>
              <a:buChar char=""/>
              <a:tabLst>
                <a:tab algn="l" pos="0"/>
              </a:tabLst>
            </a:pPr>
            <a:r>
              <a:rPr b="0" lang="en-US" sz="2400" spc="-109" strike="noStrike">
                <a:solidFill>
                  <a:srgbClr val="ffffff"/>
                </a:solidFill>
                <a:latin typeface="Tomorrow"/>
                <a:ea typeface="Tomorrow"/>
              </a:rPr>
              <a:t> </a:t>
            </a:r>
            <a:r>
              <a:rPr b="0" lang="en-US" sz="2400" spc="-109" strike="noStrike">
                <a:solidFill>
                  <a:srgbClr val="ffffff"/>
                </a:solidFill>
                <a:latin typeface="Tomorrow"/>
                <a:ea typeface="Tomorrow"/>
              </a:rPr>
              <a:t>TLS : MAC-then-Encrypt</a:t>
            </a:r>
            <a:endParaRPr b="0" lang="en-US" sz="2400" spc="-1" strike="noStrike">
              <a:latin typeface="Arial"/>
            </a:endParaRPr>
          </a:p>
          <a:p>
            <a:pPr algn="just">
              <a:lnSpc>
                <a:spcPts val="2580"/>
              </a:lnSpc>
              <a:buNone/>
              <a:tabLst>
                <a:tab algn="l" pos="0"/>
              </a:tabLst>
            </a:pPr>
            <a:endParaRPr b="0" lang="en-US" sz="3600" spc="-1" strike="noStrike">
              <a:latin typeface="Arial"/>
            </a:endParaRPr>
          </a:p>
          <a:p>
            <a:pPr marL="216000" indent="-216000" algn="just">
              <a:lnSpc>
                <a:spcPts val="2580"/>
              </a:lnSpc>
              <a:buClr>
                <a:srgbClr val="ffffff"/>
              </a:buClr>
              <a:buSzPct val="45000"/>
              <a:buFont typeface="Wingdings" charset="2"/>
              <a:buChar char=""/>
              <a:tabLst>
                <a:tab algn="l" pos="0"/>
              </a:tabLst>
            </a:pPr>
            <a:r>
              <a:rPr b="0" lang="en-US" sz="2400" spc="-109" strike="noStrike">
                <a:solidFill>
                  <a:srgbClr val="ffffff"/>
                </a:solidFill>
                <a:latin typeface="Tomorrow"/>
                <a:ea typeface="Tomorrow"/>
              </a:rPr>
              <a:t> </a:t>
            </a:r>
            <a:r>
              <a:rPr b="0" lang="en-US" sz="2400" spc="-109" strike="noStrike">
                <a:solidFill>
                  <a:srgbClr val="ffffff"/>
                </a:solidFill>
                <a:latin typeface="Tomorrow"/>
                <a:ea typeface="Tomorrow"/>
              </a:rPr>
              <a:t>IPSec: Encrypt-then-MAC</a:t>
            </a:r>
            <a:endParaRPr b="0" lang="en-US" sz="2400" spc="-1" strike="noStrike">
              <a:latin typeface="Arial"/>
            </a:endParaRPr>
          </a:p>
          <a:p>
            <a:pPr algn="just">
              <a:lnSpc>
                <a:spcPts val="2580"/>
              </a:lnSpc>
              <a:buNone/>
              <a:tabLst>
                <a:tab algn="l" pos="0"/>
              </a:tabLst>
            </a:pPr>
            <a:endParaRPr b="0" lang="en-US" sz="3600" spc="-1" strike="noStrike">
              <a:latin typeface="Arial"/>
            </a:endParaRPr>
          </a:p>
          <a:p>
            <a:pPr>
              <a:lnSpc>
                <a:spcPts val="2580"/>
              </a:lnSpc>
              <a:buNone/>
              <a:tabLst>
                <a:tab algn="l" pos="0"/>
              </a:tabLst>
            </a:pPr>
            <a:r>
              <a:rPr b="0" lang="en-US" sz="2400" spc="-109" strike="noStrike">
                <a:solidFill>
                  <a:srgbClr val="ffffff"/>
                </a:solidFill>
                <a:latin typeface="Tomorrow"/>
                <a:ea typeface="Tomorrow"/>
              </a:rPr>
              <a:t>	</a:t>
            </a:r>
            <a:r>
              <a:rPr b="0" lang="en-US" sz="2400" spc="-109" strike="noStrike">
                <a:solidFill>
                  <a:srgbClr val="ffffff"/>
                </a:solidFill>
                <a:latin typeface="Tomorrow"/>
                <a:ea typeface="Tomorrow"/>
              </a:rPr>
              <a:t>- AES CBC, AES CTR, RC4 and most symmetric modes </a:t>
            </a:r>
            <a:endParaRPr b="0" lang="en-US" sz="2400" spc="-1" strike="noStrike">
              <a:latin typeface="Arial"/>
            </a:endParaRPr>
          </a:p>
          <a:p>
            <a:pPr>
              <a:lnSpc>
                <a:spcPts val="2580"/>
              </a:lnSpc>
              <a:buNone/>
              <a:tabLst>
                <a:tab algn="l" pos="0"/>
              </a:tabLst>
            </a:pPr>
            <a:endParaRPr b="0" lang="en-US" sz="3600" spc="-1" strike="noStrike">
              <a:latin typeface="Arial"/>
            </a:endParaRPr>
          </a:p>
          <a:p>
            <a:pPr>
              <a:lnSpc>
                <a:spcPts val="2580"/>
              </a:lnSpc>
              <a:buNone/>
              <a:tabLst>
                <a:tab algn="l" pos="0"/>
              </a:tabLst>
            </a:pPr>
            <a:r>
              <a:rPr b="0" lang="en-US" sz="2400" spc="-109" strike="noStrike">
                <a:solidFill>
                  <a:srgbClr val="ffffff"/>
                </a:solidFill>
                <a:latin typeface="Tomorrow"/>
                <a:ea typeface="Tomorrow"/>
              </a:rPr>
              <a:t>are insecure for online:            </a:t>
            </a:r>
            <a:r>
              <a:rPr b="0" lang="en-US" sz="3200" spc="-109" strike="noStrike">
                <a:solidFill>
                  <a:srgbClr val="ffffff"/>
                </a:solidFill>
                <a:latin typeface="Tomorrow"/>
                <a:ea typeface="Tomorrow"/>
              </a:rPr>
              <a:t>adversary can intercept,</a:t>
            </a:r>
            <a:endParaRPr b="0" lang="en-US" sz="3200" spc="-1" strike="noStrike">
              <a:latin typeface="Arial"/>
            </a:endParaRPr>
          </a:p>
          <a:p>
            <a:pPr>
              <a:lnSpc>
                <a:spcPts val="2580"/>
              </a:lnSpc>
              <a:buNone/>
              <a:tabLst>
                <a:tab algn="l" pos="0"/>
              </a:tabLst>
            </a:pPr>
            <a:endParaRPr b="0" lang="en-US" sz="4400" spc="-1" strike="noStrike">
              <a:latin typeface="Arial"/>
            </a:endParaRPr>
          </a:p>
          <a:p>
            <a:pPr>
              <a:lnSpc>
                <a:spcPts val="2580"/>
              </a:lnSpc>
              <a:buNone/>
              <a:tabLst>
                <a:tab algn="l" pos="0"/>
              </a:tabLst>
            </a:pPr>
            <a:r>
              <a:rPr b="0" lang="en-US" sz="3200" spc="-109" strike="noStrike">
                <a:solidFill>
                  <a:srgbClr val="ffffff"/>
                </a:solidFill>
                <a:latin typeface="Tomorrow"/>
                <a:ea typeface="Tomorrow"/>
              </a:rPr>
              <a:t>              </a:t>
            </a:r>
            <a:r>
              <a:rPr b="0" lang="en-US" sz="3200" spc="-109" strike="noStrike">
                <a:solidFill>
                  <a:srgbClr val="ffffff"/>
                </a:solidFill>
                <a:latin typeface="Tomorrow"/>
                <a:ea typeface="Tomorrow"/>
              </a:rPr>
              <a:t>	</a:t>
            </a:r>
            <a:r>
              <a:rPr b="0" lang="en-US" sz="3200" spc="-109" strike="noStrike">
                <a:solidFill>
                  <a:srgbClr val="ffffff"/>
                </a:solidFill>
                <a:latin typeface="Tomorrow"/>
                <a:ea typeface="Tomorrow"/>
              </a:rPr>
              <a:t>	</a:t>
            </a:r>
            <a:r>
              <a:rPr b="0" lang="en-US" sz="3200" spc="-109" strike="noStrike">
                <a:solidFill>
                  <a:srgbClr val="ffffff"/>
                </a:solidFill>
                <a:latin typeface="Tomorrow"/>
                <a:ea typeface="Tomorrow"/>
              </a:rPr>
              <a:t>tamper and submit ciphertexts to  receiver</a:t>
            </a:r>
            <a:endParaRPr b="0" lang="en-US" sz="3200" spc="-1" strike="noStrike">
              <a:latin typeface="Arial"/>
            </a:endParaRPr>
          </a:p>
          <a:p>
            <a:pPr>
              <a:lnSpc>
                <a:spcPts val="2580"/>
              </a:lnSpc>
              <a:buNone/>
              <a:tabLst>
                <a:tab algn="l" pos="0"/>
              </a:tabLst>
            </a:pPr>
            <a:endParaRPr b="0" lang="en-US" sz="4400" spc="-1" strike="noStrike">
              <a:latin typeface="Arial"/>
            </a:endParaRPr>
          </a:p>
          <a:p>
            <a:pPr>
              <a:lnSpc>
                <a:spcPts val="2580"/>
              </a:lnSpc>
              <a:buNone/>
              <a:tabLst>
                <a:tab algn="l" pos="0"/>
              </a:tabLst>
            </a:pPr>
            <a:r>
              <a:rPr b="0" lang="en-US" sz="2800" spc="-109" strike="noStrike">
                <a:solidFill>
                  <a:srgbClr val="ffffff"/>
                </a:solidFill>
                <a:latin typeface="Tomorrow"/>
                <a:ea typeface="Tomorrow"/>
              </a:rPr>
              <a:t>IND-CPA : Indistinguishability under chosen-plaintext attack</a:t>
            </a:r>
            <a:r>
              <a:rPr b="0" lang="en-US" sz="3200" spc="-109" strike="noStrike">
                <a:solidFill>
                  <a:srgbClr val="ffffff"/>
                </a:solidFill>
                <a:latin typeface="Tomorrow"/>
                <a:ea typeface="Tomorrow"/>
              </a:rPr>
              <a:t> </a:t>
            </a:r>
            <a:endParaRPr b="0" lang="en-US" sz="3200" spc="-1" strike="noStrike">
              <a:latin typeface="Arial"/>
            </a:endParaRPr>
          </a:p>
          <a:p>
            <a:pPr>
              <a:lnSpc>
                <a:spcPts val="2580"/>
              </a:lnSpc>
              <a:buNone/>
              <a:tabLst>
                <a:tab algn="l" pos="0"/>
              </a:tabLst>
            </a:pPr>
            <a:endParaRPr b="0" lang="en-US" sz="3600" spc="-1" strike="noStrike">
              <a:latin typeface="Arial"/>
            </a:endParaRPr>
          </a:p>
          <a:p>
            <a:pPr algn="just">
              <a:lnSpc>
                <a:spcPts val="2580"/>
              </a:lnSpc>
              <a:buNone/>
              <a:tabLst>
                <a:tab algn="l" pos="0"/>
              </a:tabLst>
            </a:pPr>
            <a:endParaRPr b="0" lang="en-US" sz="4400" spc="-1" strike="noStrike">
              <a:latin typeface="Arial"/>
            </a:endParaRPr>
          </a:p>
        </p:txBody>
      </p:sp>
    </p:spTree>
  </p:cSld>
  <mc:AlternateContent>
    <mc:Choice Requires="p14">
      <p:transition spd="slow" p14:dur="2000"/>
    </mc:Choice>
    <mc:Fallback>
      <p:transition spd="slow"/>
    </mc:Fallback>
  </mc:AlternateContent>
  <p:timing>
    <p:tnLst>
      <p:par>
        <p:cTn id="97" dur="indefinite" restart="never" nodeType="tmRoot">
          <p:childTnLst>
            <p:seq>
              <p:cTn id="98" dur="indefinite" nodeType="mainSeq">
                <p:childTnLst>
                  <p:par>
                    <p:cTn id="99" fill="hold">
                      <p:stCondLst>
                        <p:cond delay="indefinite"/>
                      </p:stCondLst>
                      <p:childTnLst>
                        <p:par>
                          <p:cTn id="100" fill="hold">
                            <p:stCondLst>
                              <p:cond delay="0"/>
                            </p:stCondLst>
                            <p:childTnLst>
                              <p:par>
                                <p:cTn id="101" nodeType="clickEffect" fill="hold" presetClass="entr" presetID="10">
                                  <p:stCondLst>
                                    <p:cond delay="0"/>
                                  </p:stCondLst>
                                  <p:childTnLst>
                                    <p:set>
                                      <p:cBhvr>
                                        <p:cTn id="102" dur="1" fill="hold">
                                          <p:stCondLst>
                                            <p:cond delay="0"/>
                                          </p:stCondLst>
                                        </p:cTn>
                                        <p:tgtEl>
                                          <p:spTgt spid="102"/>
                                        </p:tgtEl>
                                        <p:attrNameLst>
                                          <p:attrName>style.visibility</p:attrName>
                                        </p:attrNameLst>
                                      </p:cBhvr>
                                      <p:to>
                                        <p:strVal val="visible"/>
                                      </p:to>
                                    </p:set>
                                    <p:animEffect filter="fade" transition="in">
                                      <p:cBhvr additive="repl">
                                        <p:cTn id="103" dur="500"/>
                                        <p:tgtEl>
                                          <p:spTgt spid="102"/>
                                        </p:tgtEl>
                                      </p:cBhvr>
                                    </p:animEffect>
                                  </p:childTnLst>
                                </p:cTn>
                              </p:par>
                              <p:par>
                                <p:cTn id="104" nodeType="withEffect" fill="hold" presetClass="entr" presetID="10">
                                  <p:stCondLst>
                                    <p:cond delay="0"/>
                                  </p:stCondLst>
                                  <p:childTnLst>
                                    <p:set>
                                      <p:cBhvr>
                                        <p:cTn id="105" dur="1" fill="hold">
                                          <p:stCondLst>
                                            <p:cond delay="0"/>
                                          </p:stCondLst>
                                        </p:cTn>
                                        <p:tgtEl>
                                          <p:spTgt spid="103"/>
                                        </p:tgtEl>
                                        <p:attrNameLst>
                                          <p:attrName>style.visibility</p:attrName>
                                        </p:attrNameLst>
                                      </p:cBhvr>
                                      <p:to>
                                        <p:strVal val="visible"/>
                                      </p:to>
                                    </p:set>
                                    <p:animEffect filter="fade" transition="in">
                                      <p:cBhvr additive="repl">
                                        <p:cTn id="106" dur="5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2634</TotalTime>
  <Application>LibreOffice/7.3.7.2$Linux_X86_64 LibreOffice_project/30$Build-2</Application>
  <AppVersion>15.0000</AppVersion>
  <Words>746</Words>
  <Paragraphs>169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
  <dc:description/>
  <dc:identifier>DAGdDNNL_pk</dc:identifier>
  <dc:language>en-US</dc:language>
  <cp:lastModifiedBy/>
  <dcterms:modified xsi:type="dcterms:W3CDTF">2025-10-22T14:34:34Z</dcterms:modified>
  <cp:revision>31</cp:revision>
  <dc:subject/>
  <dc:title>Black and White Gradient Cyber Security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9540963-e559-4020-8a90-fe8a502c2801_ActionId">
    <vt:lpwstr>03d1ae3d-803d-4b5f-9f58-88802daa1896</vt:lpwstr>
  </property>
  <property fmtid="{D5CDD505-2E9C-101B-9397-08002B2CF9AE}" pid="3" name="MSIP_Label_19540963-e559-4020-8a90-fe8a502c2801_ContentBits">
    <vt:lpwstr>0</vt:lpwstr>
  </property>
  <property fmtid="{D5CDD505-2E9C-101B-9397-08002B2CF9AE}" pid="4" name="MSIP_Label_19540963-e559-4020-8a90-fe8a502c2801_Enabled">
    <vt:lpwstr>true</vt:lpwstr>
  </property>
  <property fmtid="{D5CDD505-2E9C-101B-9397-08002B2CF9AE}" pid="5" name="MSIP_Label_19540963-e559-4020-8a90-fe8a502c2801_Method">
    <vt:lpwstr>Standard</vt:lpwstr>
  </property>
  <property fmtid="{D5CDD505-2E9C-101B-9397-08002B2CF9AE}" pid="6" name="MSIP_Label_19540963-e559-4020-8a90-fe8a502c2801_Name">
    <vt:lpwstr>19540963-e559-4020-8a90-fe8a502c2801</vt:lpwstr>
  </property>
  <property fmtid="{D5CDD505-2E9C-101B-9397-08002B2CF9AE}" pid="7" name="MSIP_Label_19540963-e559-4020-8a90-fe8a502c2801_SetDate">
    <vt:lpwstr>2025-01-30T21:05:14Z</vt:lpwstr>
  </property>
  <property fmtid="{D5CDD505-2E9C-101B-9397-08002B2CF9AE}" pid="8" name="MSIP_Label_19540963-e559-4020-8a90-fe8a502c2801_SiteId">
    <vt:lpwstr>f25493ae-1c98-41d7-8a33-0be75f5fe603</vt:lpwstr>
  </property>
  <property fmtid="{D5CDD505-2E9C-101B-9397-08002B2CF9AE}" pid="9" name="Notes">
    <vt:i4>11</vt:i4>
  </property>
  <property fmtid="{D5CDD505-2E9C-101B-9397-08002B2CF9AE}" pid="10" name="PresentationFormat">
    <vt:lpwstr>Custom</vt:lpwstr>
  </property>
  <property fmtid="{D5CDD505-2E9C-101B-9397-08002B2CF9AE}" pid="11" name="Slides">
    <vt:i4>12</vt:i4>
  </property>
</Properties>
</file>